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91" r:id="rId2"/>
    <p:sldId id="709" r:id="rId3"/>
    <p:sldId id="710" r:id="rId4"/>
    <p:sldId id="606" r:id="rId5"/>
    <p:sldId id="600" r:id="rId6"/>
    <p:sldId id="596" r:id="rId7"/>
    <p:sldId id="608" r:id="rId8"/>
    <p:sldId id="614" r:id="rId9"/>
    <p:sldId id="616" r:id="rId10"/>
    <p:sldId id="618" r:id="rId11"/>
    <p:sldId id="619" r:id="rId12"/>
    <p:sldId id="620" r:id="rId13"/>
    <p:sldId id="670" r:id="rId14"/>
    <p:sldId id="671" r:id="rId15"/>
    <p:sldId id="672" r:id="rId16"/>
    <p:sldId id="711" r:id="rId17"/>
    <p:sldId id="673" r:id="rId18"/>
    <p:sldId id="674" r:id="rId19"/>
    <p:sldId id="624" r:id="rId20"/>
    <p:sldId id="652" r:id="rId21"/>
    <p:sldId id="676" r:id="rId22"/>
    <p:sldId id="678" r:id="rId23"/>
    <p:sldId id="677" r:id="rId24"/>
    <p:sldId id="622" r:id="rId25"/>
    <p:sldId id="617" r:id="rId26"/>
    <p:sldId id="675" r:id="rId27"/>
    <p:sldId id="679" r:id="rId28"/>
    <p:sldId id="680" r:id="rId29"/>
    <p:sldId id="628" r:id="rId30"/>
    <p:sldId id="630" r:id="rId31"/>
    <p:sldId id="634" r:id="rId32"/>
    <p:sldId id="635" r:id="rId33"/>
    <p:sldId id="636" r:id="rId34"/>
    <p:sldId id="637" r:id="rId35"/>
    <p:sldId id="639" r:id="rId36"/>
    <p:sldId id="642" r:id="rId37"/>
    <p:sldId id="640" r:id="rId38"/>
    <p:sldId id="641" r:id="rId39"/>
    <p:sldId id="644" r:id="rId40"/>
    <p:sldId id="643" r:id="rId41"/>
    <p:sldId id="645" r:id="rId42"/>
    <p:sldId id="646" r:id="rId43"/>
    <p:sldId id="647" r:id="rId44"/>
    <p:sldId id="648" r:id="rId45"/>
    <p:sldId id="649" r:id="rId46"/>
    <p:sldId id="650" r:id="rId47"/>
    <p:sldId id="651" r:id="rId48"/>
    <p:sldId id="653" r:id="rId49"/>
    <p:sldId id="654" r:id="rId50"/>
    <p:sldId id="655" r:id="rId51"/>
    <p:sldId id="656" r:id="rId52"/>
    <p:sldId id="657" r:id="rId53"/>
    <p:sldId id="658" r:id="rId54"/>
    <p:sldId id="659" r:id="rId55"/>
    <p:sldId id="661" r:id="rId56"/>
    <p:sldId id="662" r:id="rId57"/>
    <p:sldId id="663" r:id="rId58"/>
    <p:sldId id="664" r:id="rId59"/>
    <p:sldId id="682" r:id="rId60"/>
    <p:sldId id="683" r:id="rId61"/>
    <p:sldId id="684" r:id="rId62"/>
    <p:sldId id="685" r:id="rId63"/>
    <p:sldId id="687" r:id="rId64"/>
    <p:sldId id="688" r:id="rId65"/>
    <p:sldId id="689" r:id="rId66"/>
    <p:sldId id="690" r:id="rId67"/>
    <p:sldId id="691" r:id="rId68"/>
    <p:sldId id="692" r:id="rId69"/>
    <p:sldId id="693" r:id="rId70"/>
    <p:sldId id="694" r:id="rId71"/>
    <p:sldId id="695" r:id="rId72"/>
    <p:sldId id="696" r:id="rId73"/>
    <p:sldId id="697" r:id="rId74"/>
    <p:sldId id="701" r:id="rId75"/>
    <p:sldId id="702" r:id="rId76"/>
    <p:sldId id="704" r:id="rId77"/>
    <p:sldId id="706" r:id="rId78"/>
    <p:sldId id="705" r:id="rId79"/>
    <p:sldId id="700" r:id="rId80"/>
  </p:sldIdLst>
  <p:sldSz cx="9144000" cy="6858000" type="screen4x3"/>
  <p:notesSz cx="6797675" cy="99266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CC00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1" autoAdjust="0"/>
    <p:restoredTop sz="90860" autoAdjust="0"/>
  </p:normalViewPr>
  <p:slideViewPr>
    <p:cSldViewPr>
      <p:cViewPr varScale="1">
        <p:scale>
          <a:sx n="69" d="100"/>
          <a:sy n="69" d="100"/>
        </p:scale>
        <p:origin x="1044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zh-TW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endParaRPr lang="zh-TW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zh-TW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E8A36484-65A8-48C8-B5C3-AA64F941BADC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21452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zh-TW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endParaRPr lang="zh-TW" altLang="en-US"/>
          </a:p>
        </p:txBody>
      </p:sp>
      <p:sp>
        <p:nvSpPr>
          <p:cNvPr id="5124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915988" y="744538"/>
            <a:ext cx="4965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875"/>
            <a:ext cx="4984750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/>
            </a:lvl1pPr>
          </a:lstStyle>
          <a:p>
            <a:endParaRPr lang="zh-TW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2975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/>
            </a:lvl1pPr>
          </a:lstStyle>
          <a:p>
            <a:fld id="{C4CD7FAF-E0FA-4C9F-ABA8-0460ED087328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347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3758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080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70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377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1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6983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1327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004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33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5957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263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472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9202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85632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4961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4714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8052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2428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229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49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900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317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294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5857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9444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655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77849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5187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56161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672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83883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0582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746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3408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09453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699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04157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166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95481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187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69753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49372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65207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1487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5976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71463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83223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25085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1438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3636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53342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4434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73040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2777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163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6217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67790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2741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02421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2455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5738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68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999291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46631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70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29193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71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4982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72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402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9763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73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40017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74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4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77622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025016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77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77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78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02430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866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981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CD7FAF-E0FA-4C9F-ABA8-0460ED087328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871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9E4028-1380-4EA5-966C-7E09603D06C0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cover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3A9FB5-3E65-4F83-86FF-EF1F8C3265E6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cover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311EF7-9B3C-4941-9AB3-D765A1F9769C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cover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264675-1FE4-4254-97F6-7749CB23B484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cover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B970C9-7D10-452A-ACCB-BA566F03C6A0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cover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B1AD58-6B84-431A-9300-5ADEEAB6566F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cover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863978-D511-413D-B5D0-26E9208B5716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cover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16F8F9-FAB3-4FB3-881E-FFD13B7C5868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cover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72206D-5AFF-4167-BDA9-5ECECB3BF334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cover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412E07-C57B-42C0-8935-8448047F061C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cover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D4A330-EA68-4131-A6B8-D3F51D339D86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Ovr>
    <a:masterClrMapping/>
  </p:clrMapOvr>
  <p:transition>
    <p:cover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按一下以編輯母片本文樣式</a:t>
            </a:r>
          </a:p>
          <a:p>
            <a:pPr lvl="1"/>
            <a:r>
              <a:rPr lang="zh-TW" altLang="en-US" smtClean="0"/>
              <a:t>第二層</a:t>
            </a:r>
            <a:endParaRPr lang="zh-TW" altLang="zh-TW" smtClean="0"/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zh-TW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endParaRPr lang="zh-TW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endParaRPr lang="zh-TW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32BC7CA0-3290-4DDF-A098-FB95D17C7087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over dir="d"/>
  </p:transition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71128" y="990600"/>
            <a:ext cx="8820472" cy="51054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en-US" sz="36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CHƯƠNG </a:t>
            </a:r>
            <a:r>
              <a:rPr lang="en-US" sz="3600" kern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8</a:t>
            </a:r>
            <a:r>
              <a:rPr lang="en-US" sz="36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. THIẾT KẾ HỆ THỐNG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3600" kern="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ĐIỀU KHIỂN</a:t>
            </a:r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76200"/>
            <a:ext cx="7419975" cy="3143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1000" y="3505200"/>
            <a:ext cx="8458200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Disturbance variable: </a:t>
            </a:r>
            <a:r>
              <a:rPr lang="en-US" dirty="0" err="1" smtClean="0"/>
              <a:t>biến</a:t>
            </a:r>
            <a:r>
              <a:rPr lang="en-US" dirty="0" smtClean="0"/>
              <a:t> /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endParaRPr lang="en-US" dirty="0" smtClean="0"/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Controlled variable (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):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ở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setpoint</a:t>
            </a:r>
            <a:r>
              <a:rPr lang="en-US" dirty="0" smtClean="0"/>
              <a:t>)</a:t>
            </a:r>
          </a:p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Manipulated variable (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):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(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thiên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)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bù</a:t>
            </a:r>
            <a:r>
              <a:rPr lang="en-US" dirty="0" smtClean="0"/>
              <a:t> </a:t>
            </a:r>
            <a:r>
              <a:rPr lang="en-US" dirty="0" err="1" smtClean="0"/>
              <a:t>trừ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82287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BPCS </a:t>
            </a:r>
            <a:r>
              <a:rPr lang="en-US" dirty="0" err="1" smtClean="0"/>
              <a:t>là</a:t>
            </a:r>
            <a:r>
              <a:rPr lang="en-US" dirty="0" smtClean="0"/>
              <a:t> “di </a:t>
            </a:r>
            <a:r>
              <a:rPr lang="en-US" dirty="0" err="1" smtClean="0"/>
              <a:t>chuyển</a:t>
            </a:r>
            <a:r>
              <a:rPr lang="en-US" dirty="0" smtClean="0"/>
              <a:t>”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dao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/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sang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trì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(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setpoints</a:t>
            </a:r>
            <a:r>
              <a:rPr lang="en-US" dirty="0" smtClean="0"/>
              <a:t>).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dưới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dirty="0" smtClean="0"/>
              <a:t> minh </a:t>
            </a:r>
            <a:r>
              <a:rPr lang="en-US" dirty="0" err="1" smtClean="0"/>
              <a:t>họa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hợp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: 1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/>
              <a:t> </a:t>
            </a:r>
            <a:r>
              <a:rPr lang="en-US" dirty="0" smtClean="0"/>
              <a:t>– 1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2512"/>
            <a:ext cx="9067800" cy="43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54770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16046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76007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0"/>
            <a:ext cx="8153400" cy="461665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rgbClr val="0070C0"/>
                </a:solidFill>
              </a:rPr>
              <a:t>Degrees-of-Freedom Analysis</a:t>
            </a:r>
            <a:endParaRPr lang="en-US" b="1" u="sng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3345" y="523355"/>
            <a:ext cx="833350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The </a:t>
            </a:r>
            <a:r>
              <a:rPr lang="en-US" dirty="0"/>
              <a:t>number of degrees of freedom is given by:</a:t>
            </a:r>
          </a:p>
          <a:p>
            <a:pPr>
              <a:lnSpc>
                <a:spcPct val="150000"/>
              </a:lnSpc>
            </a:pPr>
            <a:r>
              <a:rPr lang="en-US" dirty="0"/>
              <a:t>ND = NV - NE </a:t>
            </a:r>
          </a:p>
          <a:p>
            <a:pPr>
              <a:lnSpc>
                <a:spcPct val="150000"/>
              </a:lnSpc>
            </a:pPr>
            <a:r>
              <a:rPr lang="en-US" dirty="0"/>
              <a:t>where ND is the number of degrees of freedom, NV is the</a:t>
            </a:r>
          </a:p>
          <a:p>
            <a:pPr>
              <a:lnSpc>
                <a:spcPct val="150000"/>
              </a:lnSpc>
            </a:pPr>
            <a:r>
              <a:rPr lang="en-US" dirty="0"/>
              <a:t>number of process variables, and NE is the number of independent equations that describe the process.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number of manipulated variables </a:t>
            </a:r>
            <a:r>
              <a:rPr lang="en-US" dirty="0" smtClean="0"/>
              <a:t>NM </a:t>
            </a:r>
            <a:r>
              <a:rPr lang="en-US" dirty="0"/>
              <a:t>is given by: </a:t>
            </a:r>
          </a:p>
          <a:p>
            <a:pPr>
              <a:lnSpc>
                <a:spcPct val="150000"/>
              </a:lnSpc>
            </a:pPr>
            <a:r>
              <a:rPr lang="en-US" dirty="0"/>
              <a:t>NM = </a:t>
            </a:r>
            <a:r>
              <a:rPr lang="en-US" dirty="0" smtClean="0"/>
              <a:t>ND – NED = NV </a:t>
            </a:r>
            <a:r>
              <a:rPr lang="en-US" dirty="0"/>
              <a:t>- NE - NED</a:t>
            </a:r>
          </a:p>
          <a:p>
            <a:pPr>
              <a:lnSpc>
                <a:spcPct val="150000"/>
              </a:lnSpc>
            </a:pPr>
            <a:r>
              <a:rPr lang="en-US" dirty="0"/>
              <a:t>where NED is the number of disturbances </a:t>
            </a:r>
            <a:r>
              <a:rPr lang="en-US" dirty="0" smtClean="0"/>
              <a:t>(they are externally defined </a:t>
            </a:r>
            <a:r>
              <a:rPr lang="en-US" dirty="0"/>
              <a:t>in the process model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The number of manipulated variables equals the number of</a:t>
            </a:r>
          </a:p>
          <a:p>
            <a:pPr>
              <a:lnSpc>
                <a:spcPct val="150000"/>
              </a:lnSpc>
            </a:pPr>
            <a:r>
              <a:rPr lang="en-US" dirty="0"/>
              <a:t>controlled variables that can be regulated. </a:t>
            </a:r>
          </a:p>
        </p:txBody>
      </p:sp>
    </p:spTree>
    <p:extLst>
      <p:ext uri="{BB962C8B-B14F-4D97-AF65-F5344CB8AC3E}">
        <p14:creationId xmlns:p14="http://schemas.microsoft.com/office/powerpoint/2010/main" val="483658737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0"/>
            <a:ext cx="8153400" cy="461665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rgbClr val="0070C0"/>
                </a:solidFill>
              </a:rPr>
              <a:t>Chọn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biến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được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điều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khiển</a:t>
            </a:r>
            <a:endParaRPr lang="en-US" b="1" u="sng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3345" y="523355"/>
            <a:ext cx="839585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không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tự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ổn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định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0070C0"/>
                </a:solidFill>
              </a:rPr>
              <a:t>non self-regulating or unstable</a:t>
            </a:r>
            <a:r>
              <a:rPr lang="en-US" dirty="0" smtClean="0"/>
              <a:t>)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/>
              <a:t> </a:t>
            </a:r>
            <a:r>
              <a:rPr lang="en-US" dirty="0" err="1">
                <a:solidFill>
                  <a:srgbClr val="0070C0"/>
                </a:solidFill>
              </a:rPr>
              <a:t>tự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ổn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định</a:t>
            </a:r>
            <a:r>
              <a:rPr lang="en-US" dirty="0" smtClean="0">
                <a:solidFill>
                  <a:srgbClr val="0070C0"/>
                </a:solidFill>
              </a:rPr>
              <a:t> (self-regulating)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"run-away</a:t>
            </a:r>
            <a:r>
              <a:rPr lang="en-US" dirty="0"/>
              <a:t>":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dịch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/>
              <a:t> </a:t>
            </a:r>
            <a:r>
              <a:rPr lang="en-US" dirty="0" err="1" smtClean="0"/>
              <a:t>trạng</a:t>
            </a:r>
            <a:r>
              <a:rPr lang="en-US" dirty="0" smtClean="0"/>
              <a:t> </a:t>
            </a:r>
            <a:r>
              <a:rPr lang="en-US" dirty="0" err="1" smtClean="0"/>
              <a:t>thái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mới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mà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(e.g</a:t>
            </a:r>
            <a:r>
              <a:rPr lang="en-US" dirty="0"/>
              <a:t>.,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,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,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).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/>
              <a:t>(e.g.,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,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khúc</a:t>
            </a:r>
            <a:r>
              <a:rPr lang="en-US" dirty="0" smtClean="0"/>
              <a:t> </a:t>
            </a:r>
            <a:r>
              <a:rPr lang="en-US" dirty="0" err="1" smtClean="0"/>
              <a:t>xạ</a:t>
            </a:r>
            <a:r>
              <a:rPr lang="en-US" dirty="0" smtClean="0"/>
              <a:t>)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/>
              <a:t>(e.g</a:t>
            </a:r>
            <a:r>
              <a:rPr lang="en-US" dirty="0" smtClean="0"/>
              <a:t>.,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409103908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3345" y="523355"/>
            <a:ext cx="824345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 startAt="4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mạnh</a:t>
            </a:r>
            <a:r>
              <a:rPr lang="en-US" dirty="0"/>
              <a:t> </a:t>
            </a:r>
            <a:r>
              <a:rPr lang="en-US" dirty="0" err="1"/>
              <a:t>mẽ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phối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 smtClean="0"/>
              <a:t>nó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arenR" startAt="4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lường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, </a:t>
            </a:r>
            <a:r>
              <a:rPr lang="en-US" dirty="0" err="1"/>
              <a:t>và</a:t>
            </a:r>
            <a:r>
              <a:rPr lang="en-US" dirty="0"/>
              <a:t> “</a:t>
            </a:r>
            <a:r>
              <a:rPr lang="en-US" dirty="0" err="1"/>
              <a:t>nhạy</a:t>
            </a:r>
            <a:r>
              <a:rPr lang="en-US" dirty="0"/>
              <a:t>”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(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)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(manipulated variable)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0"/>
            <a:ext cx="8153400" cy="461665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rgbClr val="0070C0"/>
                </a:solidFill>
              </a:rPr>
              <a:t>Chọn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biến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được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điều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khiển</a:t>
            </a:r>
            <a:endParaRPr lang="en-US" b="1" u="sng" dirty="0">
              <a:solidFill>
                <a:srgbClr val="0070C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66729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0"/>
            <a:ext cx="777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Controlled variables</a:t>
            </a:r>
            <a:r>
              <a:rPr lang="en-US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trực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, </a:t>
            </a:r>
            <a:r>
              <a:rPr lang="en-US" dirty="0" err="1" smtClean="0"/>
              <a:t>tính</a:t>
            </a:r>
            <a:r>
              <a:rPr lang="en-US" dirty="0" smtClean="0"/>
              <a:t> an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(process equipment)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864501"/>
            <a:ext cx="4876800" cy="4993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273" y="2438400"/>
            <a:ext cx="2971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biến</a:t>
            </a:r>
            <a:r>
              <a:rPr lang="en-US" sz="1600" dirty="0" smtClean="0"/>
              <a:t> </a:t>
            </a:r>
            <a:r>
              <a:rPr lang="en-US" sz="1600" dirty="0" err="1" smtClean="0"/>
              <a:t>được</a:t>
            </a:r>
            <a:r>
              <a:rPr lang="en-US" sz="1600" dirty="0" smtClean="0"/>
              <a:t> </a:t>
            </a:r>
            <a:r>
              <a:rPr lang="en-US" sz="1600" dirty="0" err="1" smtClean="0"/>
              <a:t>điều</a:t>
            </a:r>
            <a:r>
              <a:rPr lang="en-US" sz="1600" dirty="0" smtClean="0"/>
              <a:t> </a:t>
            </a:r>
            <a:r>
              <a:rPr lang="en-US" sz="1600" dirty="0" err="1" smtClean="0"/>
              <a:t>khiển</a:t>
            </a:r>
            <a:r>
              <a:rPr lang="en-US" sz="1600" dirty="0" smtClean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/>
              <a:t>Nhiệt</a:t>
            </a:r>
            <a:r>
              <a:rPr lang="en-US" sz="1600" dirty="0" smtClean="0"/>
              <a:t> </a:t>
            </a:r>
            <a:r>
              <a:rPr lang="en-US" sz="1600" dirty="0" err="1" smtClean="0"/>
              <a:t>độ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áp</a:t>
            </a:r>
            <a:r>
              <a:rPr lang="en-US" sz="1600" dirty="0" smtClean="0"/>
              <a:t> </a:t>
            </a:r>
            <a:r>
              <a:rPr lang="en-US" sz="1600" dirty="0" err="1" smtClean="0"/>
              <a:t>suất</a:t>
            </a:r>
            <a:r>
              <a:rPr lang="en-US" sz="1600" dirty="0" smtClean="0"/>
              <a:t> </a:t>
            </a:r>
            <a:r>
              <a:rPr lang="en-US" sz="1600" dirty="0" err="1" smtClean="0"/>
              <a:t>phản</a:t>
            </a:r>
            <a:r>
              <a:rPr lang="en-US" sz="1600" dirty="0" smtClean="0"/>
              <a:t> </a:t>
            </a:r>
            <a:r>
              <a:rPr lang="en-US" sz="1600" dirty="0" err="1" smtClean="0"/>
              <a:t>ứng</a:t>
            </a: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/>
              <a:t>Mực</a:t>
            </a:r>
            <a:r>
              <a:rPr lang="en-US" sz="1600" dirty="0" smtClean="0"/>
              <a:t> </a:t>
            </a:r>
            <a:r>
              <a:rPr lang="en-US" sz="1600" dirty="0" err="1" smtClean="0"/>
              <a:t>chất</a:t>
            </a:r>
            <a:r>
              <a:rPr lang="en-US" sz="1600" dirty="0" smtClean="0"/>
              <a:t> </a:t>
            </a:r>
            <a:r>
              <a:rPr lang="en-US" sz="1600" dirty="0" err="1" smtClean="0"/>
              <a:t>lỏng</a:t>
            </a:r>
            <a:r>
              <a:rPr lang="en-US" sz="1600" dirty="0" smtClean="0"/>
              <a:t> </a:t>
            </a:r>
            <a:r>
              <a:rPr lang="en-US" sz="1600" dirty="0" err="1" smtClean="0"/>
              <a:t>trong</a:t>
            </a:r>
            <a:r>
              <a:rPr lang="en-US" sz="1600" dirty="0" smtClean="0"/>
              <a:t> </a:t>
            </a:r>
            <a:r>
              <a:rPr lang="en-US" sz="1600" dirty="0" err="1" smtClean="0"/>
              <a:t>thiết</a:t>
            </a:r>
            <a:r>
              <a:rPr lang="en-US" sz="1600" dirty="0" smtClean="0"/>
              <a:t> </a:t>
            </a:r>
            <a:r>
              <a:rPr lang="en-US" sz="1600" dirty="0" err="1" smtClean="0"/>
              <a:t>bị</a:t>
            </a:r>
            <a:r>
              <a:rPr lang="en-US" sz="1600" dirty="0" smtClean="0"/>
              <a:t> </a:t>
            </a:r>
            <a:r>
              <a:rPr lang="en-US" sz="1600" dirty="0" err="1" smtClean="0"/>
              <a:t>phản</a:t>
            </a:r>
            <a:r>
              <a:rPr lang="en-US" sz="1600" dirty="0" smtClean="0"/>
              <a:t> </a:t>
            </a:r>
            <a:r>
              <a:rPr lang="en-US" sz="1600" dirty="0" err="1" smtClean="0"/>
              <a:t>ứng</a:t>
            </a: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/>
              <a:t>Lưu</a:t>
            </a:r>
            <a:r>
              <a:rPr lang="en-US" sz="1600" dirty="0" smtClean="0"/>
              <a:t> </a:t>
            </a:r>
            <a:r>
              <a:rPr lang="en-US" sz="1600" dirty="0" err="1" smtClean="0"/>
              <a:t>lượng</a:t>
            </a:r>
            <a:r>
              <a:rPr lang="en-US" sz="1600" dirty="0" smtClean="0"/>
              <a:t> </a:t>
            </a:r>
            <a:r>
              <a:rPr lang="en-US" sz="1600" dirty="0" err="1" smtClean="0"/>
              <a:t>của</a:t>
            </a:r>
            <a:r>
              <a:rPr lang="en-US" sz="1600" dirty="0" smtClean="0"/>
              <a:t> </a:t>
            </a:r>
            <a:r>
              <a:rPr lang="en-US" sz="1600" dirty="0" err="1" smtClean="0"/>
              <a:t>tất</a:t>
            </a:r>
            <a:r>
              <a:rPr lang="en-US" sz="1600" dirty="0" smtClean="0"/>
              <a:t> </a:t>
            </a:r>
            <a:r>
              <a:rPr lang="en-US" sz="1600" dirty="0" err="1" smtClean="0"/>
              <a:t>cả</a:t>
            </a:r>
            <a:r>
              <a:rPr lang="en-US" sz="1600" dirty="0" smtClean="0"/>
              <a:t> </a:t>
            </a:r>
            <a:r>
              <a:rPr lang="en-US" sz="1600" dirty="0" err="1" smtClean="0"/>
              <a:t>các</a:t>
            </a:r>
            <a:r>
              <a:rPr lang="en-US" sz="1600" dirty="0" smtClean="0"/>
              <a:t> </a:t>
            </a:r>
            <a:r>
              <a:rPr lang="en-US" sz="1600" dirty="0" err="1" smtClean="0"/>
              <a:t>dòng</a:t>
            </a:r>
            <a:r>
              <a:rPr lang="en-US" sz="1600" dirty="0" smtClean="0"/>
              <a:t> </a:t>
            </a:r>
            <a:r>
              <a:rPr lang="en-US" sz="1600" dirty="0" err="1" smtClean="0"/>
              <a:t>tác</a:t>
            </a:r>
            <a:r>
              <a:rPr lang="en-US" sz="1600" dirty="0" smtClean="0"/>
              <a:t> </a:t>
            </a:r>
            <a:r>
              <a:rPr lang="en-US" sz="1600" dirty="0" err="1" smtClean="0"/>
              <a:t>chất</a:t>
            </a:r>
            <a:r>
              <a:rPr lang="en-US" sz="1600" dirty="0" smtClean="0"/>
              <a:t> </a:t>
            </a:r>
            <a:r>
              <a:rPr lang="en-US" sz="1600" dirty="0" err="1" smtClean="0"/>
              <a:t>nhập</a:t>
            </a:r>
            <a:r>
              <a:rPr lang="en-US" sz="1600" dirty="0" smtClean="0"/>
              <a:t> </a:t>
            </a:r>
            <a:r>
              <a:rPr lang="en-US" sz="1600" dirty="0" err="1" smtClean="0"/>
              <a:t>liệu</a:t>
            </a:r>
            <a:r>
              <a:rPr lang="en-US" sz="1600" dirty="0" smtClean="0"/>
              <a:t> </a:t>
            </a:r>
            <a:r>
              <a:rPr lang="en-US" sz="1600" dirty="0" err="1" smtClean="0"/>
              <a:t>vào</a:t>
            </a:r>
            <a:r>
              <a:rPr lang="en-US" sz="1600" dirty="0" smtClean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bị</a:t>
            </a:r>
            <a:r>
              <a:rPr lang="en-US" sz="1600" dirty="0"/>
              <a:t> </a:t>
            </a:r>
            <a:r>
              <a:rPr lang="en-US" sz="1600" dirty="0" err="1"/>
              <a:t>phản</a:t>
            </a:r>
            <a:r>
              <a:rPr lang="en-US" sz="1600" dirty="0"/>
              <a:t> </a:t>
            </a:r>
            <a:r>
              <a:rPr lang="en-US" sz="1600" dirty="0" err="1" smtClean="0"/>
              <a:t>ứng</a:t>
            </a:r>
            <a:endParaRPr lang="en-US" sz="16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 err="1" smtClean="0"/>
              <a:t>Tốc</a:t>
            </a:r>
            <a:r>
              <a:rPr lang="en-US" sz="1600" dirty="0" smtClean="0"/>
              <a:t> </a:t>
            </a:r>
            <a:r>
              <a:rPr lang="en-US" sz="1600" dirty="0" err="1" smtClean="0"/>
              <a:t>độ</a:t>
            </a:r>
            <a:r>
              <a:rPr lang="en-US" sz="1600" dirty="0" smtClean="0"/>
              <a:t> </a:t>
            </a:r>
            <a:r>
              <a:rPr lang="en-US" sz="1600" dirty="0" err="1" smtClean="0"/>
              <a:t>cánh</a:t>
            </a:r>
            <a:r>
              <a:rPr lang="en-US" sz="1600" dirty="0" smtClean="0"/>
              <a:t> </a:t>
            </a:r>
            <a:r>
              <a:rPr lang="en-US" sz="1600" dirty="0" err="1" smtClean="0"/>
              <a:t>khuấy</a:t>
            </a:r>
            <a:r>
              <a:rPr lang="en-US" sz="1600" dirty="0" smtClean="0"/>
              <a:t> (</a:t>
            </a:r>
            <a:r>
              <a:rPr lang="en-US" sz="1600" dirty="0" err="1" smtClean="0"/>
              <a:t>bộ</a:t>
            </a:r>
            <a:r>
              <a:rPr lang="en-US" sz="1600" dirty="0" smtClean="0"/>
              <a:t> </a:t>
            </a:r>
            <a:r>
              <a:rPr lang="en-US" sz="1600" dirty="0" err="1" smtClean="0"/>
              <a:t>điều</a:t>
            </a:r>
            <a:r>
              <a:rPr lang="en-US" sz="1600" dirty="0" smtClean="0"/>
              <a:t> </a:t>
            </a:r>
            <a:r>
              <a:rPr lang="en-US" sz="1600" dirty="0" err="1" smtClean="0"/>
              <a:t>khiển</a:t>
            </a:r>
            <a:r>
              <a:rPr lang="en-US" sz="1600" dirty="0" smtClean="0"/>
              <a:t> SIC)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79503079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9081" y="1743745"/>
            <a:ext cx="830464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</a:t>
            </a:r>
            <a:r>
              <a:rPr lang="en-US" dirty="0" err="1" smtClean="0"/>
              <a:t>tưởng</a:t>
            </a:r>
            <a:r>
              <a:rPr lang="en-US" dirty="0" smtClean="0"/>
              <a:t>,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đáng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kể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nhanh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chóng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/>
              <a:t>và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trực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tiếp</a:t>
            </a:r>
            <a:endParaRPr lang="en-US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/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khuynh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“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”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nhiễu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543416"/>
            <a:ext cx="79386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(manipulated variable) </a:t>
            </a:r>
            <a:r>
              <a:rPr lang="en-US" dirty="0" err="1" smtClean="0"/>
              <a:t>cho</a:t>
            </a:r>
            <a:r>
              <a:rPr lang="en-US" dirty="0" smtClean="0"/>
              <a:t> 1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(controlled variable)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" y="0"/>
            <a:ext cx="8153400" cy="461665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rgbClr val="0070C0"/>
                </a:solidFill>
              </a:rPr>
              <a:t>Chọn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biến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được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điều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chỉnh</a:t>
            </a:r>
            <a:endParaRPr lang="en-US" b="1" u="sng" dirty="0">
              <a:solidFill>
                <a:srgbClr val="0070C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43066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17" y="685800"/>
            <a:ext cx="3736083" cy="3328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063" y="990600"/>
            <a:ext cx="4096737" cy="289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2044" y="4116954"/>
            <a:ext cx="3202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Controlling reactor temperature: option A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85327" y="4128224"/>
            <a:ext cx="32026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Controlling reactor temperature: option B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8782" y="5201245"/>
            <a:ext cx="838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hot shot / cold shot (option A) as manipulated variable has more rapid / direct effect on the controlled variable (reactor temperature) than the cooling / heating fluid (option B)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33400" y="0"/>
            <a:ext cx="8153400" cy="461665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rgbClr val="0070C0"/>
                </a:solidFill>
              </a:rPr>
              <a:t>Chọn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biến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được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điều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chỉnh</a:t>
            </a:r>
            <a:endParaRPr lang="en-US" b="1" u="sng" dirty="0">
              <a:solidFill>
                <a:srgbClr val="0070C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525558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76200"/>
            <a:ext cx="8153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</a:t>
            </a:r>
            <a:r>
              <a:rPr lang="en-US" u="sng" dirty="0" smtClean="0"/>
              <a:t>anipulated variables</a:t>
            </a:r>
            <a:r>
              <a:rPr lang="en-US" dirty="0" smtClean="0"/>
              <a:t>: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nóng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lạnh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(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, hot oil, </a:t>
            </a:r>
            <a:r>
              <a:rPr lang="en-US" dirty="0" err="1" smtClean="0"/>
              <a:t>nhiên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đốt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lò</a:t>
            </a:r>
            <a:r>
              <a:rPr lang="en-US" dirty="0" smtClean="0"/>
              <a:t> </a:t>
            </a:r>
            <a:r>
              <a:rPr lang="en-US" dirty="0" err="1" smtClean="0"/>
              <a:t>nung</a:t>
            </a:r>
            <a:r>
              <a:rPr lang="en-US" dirty="0" smtClean="0"/>
              <a:t>,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mát</a:t>
            </a:r>
            <a:r>
              <a:rPr lang="en-US" dirty="0" smtClean="0"/>
              <a:t>,…):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(process stream)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tục</a:t>
            </a:r>
            <a:r>
              <a:rPr lang="en-US" dirty="0" smtClean="0"/>
              <a:t> </a:t>
            </a:r>
            <a:r>
              <a:rPr lang="en-US" dirty="0" err="1" smtClean="0"/>
              <a:t>xử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 ở </a:t>
            </a:r>
            <a:r>
              <a:rPr lang="en-US" dirty="0" err="1" smtClean="0"/>
              <a:t>hạ</a:t>
            </a:r>
            <a:r>
              <a:rPr lang="en-US" dirty="0" smtClean="0"/>
              <a:t> </a:t>
            </a:r>
            <a:r>
              <a:rPr lang="en-US" dirty="0" err="1" smtClean="0"/>
              <a:t>nguồn</a:t>
            </a:r>
            <a:r>
              <a:rPr lang="en-US" dirty="0" smtClean="0"/>
              <a:t>;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đuốc</a:t>
            </a:r>
            <a:r>
              <a:rPr lang="en-US" dirty="0" smtClean="0"/>
              <a:t> </a:t>
            </a:r>
            <a:r>
              <a:rPr lang="en-US" dirty="0" err="1" smtClean="0"/>
              <a:t>đốt</a:t>
            </a:r>
            <a:r>
              <a:rPr lang="en-US" dirty="0" smtClean="0"/>
              <a:t> 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thu</a:t>
            </a:r>
            <a:r>
              <a:rPr lang="en-US" dirty="0" smtClean="0"/>
              <a:t> </a:t>
            </a:r>
            <a:r>
              <a:rPr lang="en-US" dirty="0" err="1" smtClean="0"/>
              <a:t>gom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,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bồn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: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(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bề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),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(bypass stream) qua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, 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chưng</a:t>
            </a:r>
            <a:r>
              <a:rPr lang="en-US" dirty="0" smtClean="0"/>
              <a:t> </a:t>
            </a:r>
            <a:r>
              <a:rPr lang="en-US" dirty="0" err="1" smtClean="0"/>
              <a:t>cất</a:t>
            </a:r>
            <a:r>
              <a:rPr lang="en-US" dirty="0" smtClean="0"/>
              <a:t>,..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191000"/>
            <a:ext cx="454549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6125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72092"/>
            <a:ext cx="5562600" cy="603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11404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999" y="76200"/>
            <a:ext cx="7900987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u="sng" dirty="0"/>
              <a:t>M</a:t>
            </a:r>
            <a:r>
              <a:rPr lang="en-US" u="sng" dirty="0" smtClean="0"/>
              <a:t>anipulated variables</a:t>
            </a:r>
            <a:r>
              <a:rPr lang="en-US" dirty="0"/>
              <a:t>: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lỏng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(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bề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057400"/>
            <a:ext cx="8991600" cy="42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23459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8600" y="3048000"/>
            <a:ext cx="8382000" cy="3719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u="sng" dirty="0" smtClean="0"/>
              <a:t>Controlled variables</a:t>
            </a:r>
            <a:r>
              <a:rPr lang="en-US" dirty="0" smtClean="0"/>
              <a:t>: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: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an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CSTR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/>
              <a:t>: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CSTR,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(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tốc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)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)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(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76200"/>
            <a:ext cx="5105400" cy="29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28079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76200"/>
            <a:ext cx="4643116" cy="3769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3845612"/>
            <a:ext cx="8382000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u="sng" dirty="0" smtClean="0"/>
              <a:t>Controlled variables</a:t>
            </a:r>
            <a:r>
              <a:rPr lang="en-US" dirty="0" smtClean="0"/>
              <a:t>: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: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hoạt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an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 flash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: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 smtClean="0"/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0070C0"/>
                </a:solidFill>
              </a:rPr>
              <a:t>optional</a:t>
            </a:r>
            <a:r>
              <a:rPr lang="en-US" dirty="0" smtClean="0"/>
              <a:t>):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72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0"/>
            <a:ext cx="8572500" cy="4905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9809" y="4905827"/>
            <a:ext cx="8458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Sơ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đồ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điều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khiển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cột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chưng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cất</a:t>
            </a:r>
            <a:r>
              <a:rPr lang="en-US" dirty="0" smtClean="0">
                <a:solidFill>
                  <a:srgbClr val="0070C0"/>
                </a:solidFill>
              </a:rPr>
              <a:t> 2 </a:t>
            </a:r>
            <a:r>
              <a:rPr lang="en-US" dirty="0" err="1" smtClean="0">
                <a:solidFill>
                  <a:srgbClr val="0070C0"/>
                </a:solidFill>
              </a:rPr>
              <a:t>cấu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tử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(a)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(b): </a:t>
            </a:r>
            <a:r>
              <a:rPr lang="en-US" dirty="0" err="1" smtClean="0"/>
              <a:t>dễ</a:t>
            </a:r>
            <a:r>
              <a:rPr lang="en-US" dirty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đỉnh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(b)</a:t>
            </a:r>
          </a:p>
          <a:p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(b)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lớn</a:t>
            </a:r>
            <a:r>
              <a:rPr lang="en-US" dirty="0" smtClean="0"/>
              <a:t>,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đỉnh</a:t>
            </a:r>
            <a:r>
              <a:rPr lang="en-US" dirty="0" smtClean="0"/>
              <a:t> </a:t>
            </a:r>
            <a:r>
              <a:rPr lang="en-US" dirty="0" err="1" smtClean="0"/>
              <a:t>nhỏ</a:t>
            </a:r>
            <a:r>
              <a:rPr lang="en-US" dirty="0" smtClean="0"/>
              <a:t> (so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/>
              <a:t>)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1981200" y="1476827"/>
            <a:ext cx="2286000" cy="1524000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362700" y="1553027"/>
            <a:ext cx="2667000" cy="1485900"/>
          </a:xfrm>
          <a:prstGeom prst="ellipse">
            <a:avLst/>
          </a:prstGeom>
          <a:noFill/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58767776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228600"/>
            <a:ext cx="830580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đòi</a:t>
            </a:r>
            <a:r>
              <a:rPr lang="en-US" dirty="0" smtClean="0"/>
              <a:t> </a:t>
            </a:r>
            <a:r>
              <a:rPr lang="en-US" dirty="0" err="1" smtClean="0"/>
              <a:t>hỏi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chuyên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cao</a:t>
            </a:r>
            <a:r>
              <a:rPr lang="en-US" dirty="0" smtClean="0"/>
              <a:t>,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kỹ</a:t>
            </a:r>
            <a:r>
              <a:rPr lang="en-US" dirty="0" smtClean="0"/>
              <a:t> </a:t>
            </a:r>
            <a:r>
              <a:rPr lang="en-US" dirty="0" err="1" smtClean="0"/>
              <a:t>sư</a:t>
            </a:r>
            <a:r>
              <a:rPr lang="en-US" dirty="0" smtClean="0"/>
              <a:t> / </a:t>
            </a:r>
            <a:r>
              <a:rPr lang="en-US" dirty="0" err="1" smtClean="0"/>
              <a:t>chuyên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chuyên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ngày</a:t>
            </a:r>
            <a:r>
              <a:rPr lang="en-US" dirty="0" smtClean="0"/>
              <a:t> </a:t>
            </a:r>
            <a:r>
              <a:rPr lang="en-US" dirty="0" err="1" smtClean="0"/>
              <a:t>càng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gồm</a:t>
            </a:r>
            <a:r>
              <a:rPr lang="en-US" dirty="0" smtClean="0"/>
              <a:t> </a:t>
            </a:r>
            <a:r>
              <a:rPr lang="en-US" dirty="0" err="1" smtClean="0"/>
              <a:t>nhiều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toán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,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miêu</a:t>
            </a:r>
            <a:r>
              <a:rPr lang="en-US" dirty="0" smtClean="0"/>
              <a:t> </a:t>
            </a:r>
            <a:r>
              <a:rPr lang="en-US" dirty="0" err="1" smtClean="0"/>
              <a:t>tả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tham</a:t>
            </a:r>
            <a:r>
              <a:rPr lang="en-US" dirty="0" smtClean="0"/>
              <a:t> </a:t>
            </a:r>
            <a:r>
              <a:rPr lang="en-US" dirty="0" err="1" smtClean="0"/>
              <a:t>khảo</a:t>
            </a:r>
            <a:r>
              <a:rPr lang="en-US" dirty="0" smtClean="0"/>
              <a:t> 2 (</a:t>
            </a:r>
            <a:r>
              <a:rPr lang="en-US" i="1" dirty="0"/>
              <a:t>Product and Process Design Principles: Synthesis, Analysis, and Evaluation, Fourth Edition</a:t>
            </a:r>
            <a:r>
              <a:rPr lang="en-US" dirty="0" smtClean="0"/>
              <a:t>)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môn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872032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762000"/>
            <a:ext cx="8458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.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 smtClean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chuyển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endParaRPr lang="en-US" dirty="0" smtClean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533400" y="0"/>
            <a:ext cx="8153400" cy="461665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rgbClr val="0070C0"/>
                </a:solidFill>
              </a:rPr>
              <a:t>Trình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tự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thiết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kế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hệ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thống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điều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khiển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quy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trình</a:t>
            </a:r>
            <a:endParaRPr lang="en-US" b="1" u="sng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4734627"/>
            <a:ext cx="8153400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bậc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do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: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do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 smtClean="0"/>
              <a:t>khiển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95258716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0"/>
            <a:ext cx="8153400" cy="461665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rgbClr val="0070C0"/>
                </a:solidFill>
              </a:rPr>
              <a:t>Trình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tự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thiết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kế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hệ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thống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điều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khiển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quy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trình</a:t>
            </a:r>
            <a:endParaRPr lang="en-US" b="1" u="sng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838200"/>
            <a:ext cx="8153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,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phóng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(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,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tách</a:t>
            </a:r>
            <a:r>
              <a:rPr lang="en-US" dirty="0" smtClean="0"/>
              <a:t>) “</a:t>
            </a:r>
            <a:r>
              <a:rPr lang="en-US" dirty="0"/>
              <a:t>In </a:t>
            </a:r>
            <a:r>
              <a:rPr lang="en-US" dirty="0" smtClean="0"/>
              <a:t>this step</a:t>
            </a:r>
            <a:r>
              <a:rPr lang="en-US" dirty="0"/>
              <a:t>, control loops are positioned to regulate exothermic and endothermic reactors at desired temperatures</a:t>
            </a:r>
            <a:r>
              <a:rPr lang="en-US" dirty="0" smtClean="0"/>
              <a:t>. In </a:t>
            </a:r>
            <a:r>
              <a:rPr lang="en-US" dirty="0"/>
              <a:t>addition, temperature controllers are positioned </a:t>
            </a:r>
            <a:r>
              <a:rPr lang="en-US" dirty="0" smtClean="0"/>
              <a:t>to ensure </a:t>
            </a:r>
            <a:r>
              <a:rPr lang="en-US" dirty="0"/>
              <a:t>that disturbances are removed from the process through utility streams rather than recycled by</a:t>
            </a:r>
            <a:br>
              <a:rPr lang="en-US" dirty="0"/>
            </a:br>
            <a:r>
              <a:rPr lang="en-US" dirty="0"/>
              <a:t>heat-integrated process units</a:t>
            </a:r>
            <a:r>
              <a:rPr lang="en-US" dirty="0" smtClean="0"/>
              <a:t>.”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490828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0"/>
            <a:ext cx="8153400" cy="461665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rgbClr val="0070C0"/>
                </a:solidFill>
              </a:rPr>
              <a:t>Trình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tự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thiết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kế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hệ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thống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điều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khiển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quy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trình</a:t>
            </a:r>
            <a:endParaRPr lang="en-US" b="1" u="sng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762000"/>
            <a:ext cx="8229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;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bảm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an </a:t>
            </a:r>
            <a:r>
              <a:rPr lang="en-US" dirty="0" err="1" smtClean="0"/>
              <a:t>toàn</a:t>
            </a:r>
            <a:r>
              <a:rPr lang="en-US" dirty="0" smtClean="0"/>
              <a:t>, </a:t>
            </a:r>
            <a:r>
              <a:rPr lang="en-US" dirty="0" err="1" smtClean="0"/>
              <a:t>tuân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...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nằm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(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).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tra</a:t>
            </a:r>
            <a:r>
              <a:rPr lang="en-US" dirty="0" smtClean="0"/>
              <a:t> </a:t>
            </a:r>
            <a:r>
              <a:rPr lang="en-US" dirty="0" err="1" smtClean="0"/>
              <a:t>cân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vật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: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tụ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cấu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5098233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3400" y="0"/>
            <a:ext cx="8153400" cy="461665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 err="1" smtClean="0">
                <a:solidFill>
                  <a:srgbClr val="0070C0"/>
                </a:solidFill>
              </a:rPr>
              <a:t>Trình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tự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thiết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kế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hệ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thống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điều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khiển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quy</a:t>
            </a:r>
            <a:r>
              <a:rPr lang="en-US" b="1" dirty="0" smtClean="0">
                <a:solidFill>
                  <a:srgbClr val="0070C0"/>
                </a:solidFill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</a:rPr>
              <a:t>trình</a:t>
            </a:r>
            <a:endParaRPr lang="en-US" b="1" u="sng" dirty="0">
              <a:solidFill>
                <a:srgbClr val="0070C0"/>
              </a:solidFill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: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nói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đầy</a:t>
            </a:r>
            <a:r>
              <a:rPr lang="en-US" dirty="0" smtClean="0"/>
              <a:t> </a:t>
            </a:r>
            <a:r>
              <a:rPr lang="en-US" dirty="0" err="1" smtClean="0"/>
              <a:t>đủ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1-7, </a:t>
            </a:r>
            <a:r>
              <a:rPr lang="en-US" dirty="0" err="1" smtClean="0"/>
              <a:t>bước</a:t>
            </a:r>
            <a:r>
              <a:rPr lang="en-US" dirty="0" smtClean="0"/>
              <a:t> 8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dirty="0" smtClean="0"/>
              <a:t> </a:t>
            </a:r>
            <a:r>
              <a:rPr lang="en-US" dirty="0" err="1" smtClean="0"/>
              <a:t>rẻ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endParaRPr lang="en-US" dirty="0" smtClean="0"/>
          </a:p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, </a:t>
            </a: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(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6636174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82689"/>
            <a:ext cx="83058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gợi</a:t>
            </a:r>
            <a:r>
              <a:rPr lang="en-US" dirty="0" smtClean="0"/>
              <a:t> ý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nghệ</a:t>
            </a:r>
            <a:r>
              <a:rPr lang="en-US" dirty="0" smtClean="0"/>
              <a:t> (process stream)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,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duy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van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bất</a:t>
            </a:r>
            <a:r>
              <a:rPr lang="en-US" dirty="0" smtClean="0"/>
              <a:t> </a:t>
            </a:r>
            <a:r>
              <a:rPr lang="en-US" dirty="0" err="1" smtClean="0"/>
              <a:t>kỳ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bề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r>
              <a:rPr lang="en-US" dirty="0" smtClean="0"/>
              <a:t> </a:t>
            </a:r>
            <a:r>
              <a:rPr lang="en-US" dirty="0" err="1" smtClean="0"/>
              <a:t>phân</a:t>
            </a:r>
            <a:r>
              <a:rPr lang="en-US" dirty="0" smtClean="0"/>
              <a:t> chia </a:t>
            </a:r>
            <a:r>
              <a:rPr lang="en-US" dirty="0" err="1" smtClean="0"/>
              <a:t>pha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–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–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(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condenser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đáy</a:t>
            </a:r>
            <a:r>
              <a:rPr lang="en-US" dirty="0" smtClean="0"/>
              <a:t> </a:t>
            </a:r>
            <a:r>
              <a:rPr lang="en-US" dirty="0" err="1" smtClean="0"/>
              <a:t>cột</a:t>
            </a:r>
            <a:r>
              <a:rPr lang="en-US" dirty="0" smtClean="0"/>
              <a:t> </a:t>
            </a:r>
            <a:r>
              <a:rPr lang="en-US" dirty="0" err="1" smtClean="0"/>
              <a:t>chưng</a:t>
            </a:r>
            <a:r>
              <a:rPr lang="en-US" dirty="0" smtClean="0"/>
              <a:t> </a:t>
            </a:r>
            <a:r>
              <a:rPr lang="en-US" dirty="0" err="1" smtClean="0"/>
              <a:t>cất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pha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,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van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khí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76425313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883566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34449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1524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gợi</a:t>
            </a:r>
            <a:r>
              <a:rPr lang="en-US" dirty="0" smtClean="0"/>
              <a:t> ý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tt</a:t>
            </a:r>
            <a:r>
              <a:rPr lang="en-US" dirty="0" smtClean="0"/>
              <a:t>):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(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,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, </a:t>
            </a:r>
            <a:r>
              <a:rPr lang="en-US" dirty="0" err="1" smtClean="0"/>
              <a:t>cột</a:t>
            </a:r>
            <a:r>
              <a:rPr lang="en-US" dirty="0" smtClean="0"/>
              <a:t> </a:t>
            </a:r>
            <a:r>
              <a:rPr lang="en-US" dirty="0" err="1" smtClean="0"/>
              <a:t>chưng</a:t>
            </a:r>
            <a:r>
              <a:rPr lang="en-US" dirty="0" smtClean="0"/>
              <a:t> </a:t>
            </a:r>
            <a:r>
              <a:rPr lang="en-US" dirty="0" err="1" smtClean="0"/>
              <a:t>cất</a:t>
            </a:r>
            <a:r>
              <a:rPr lang="en-US" dirty="0" smtClean="0"/>
              <a:t>):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nóng</a:t>
            </a:r>
            <a:r>
              <a:rPr lang="en-US" dirty="0" smtClean="0"/>
              <a:t> / </a:t>
            </a:r>
            <a:r>
              <a:rPr lang="en-US" dirty="0" err="1" smtClean="0"/>
              <a:t>lạnh</a:t>
            </a:r>
            <a:r>
              <a:rPr lang="en-US" dirty="0" smtClean="0"/>
              <a:t>,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đi</a:t>
            </a:r>
            <a:r>
              <a:rPr lang="en-US" dirty="0" smtClean="0"/>
              <a:t> </a:t>
            </a:r>
            <a:r>
              <a:rPr lang="en-US" dirty="0" err="1" smtClean="0"/>
              <a:t>tắt</a:t>
            </a:r>
            <a:r>
              <a:rPr lang="en-US" dirty="0" smtClean="0"/>
              <a:t> (bypass stream)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(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)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43033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685800"/>
            <a:ext cx="81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>
                <a:solidFill>
                  <a:srgbClr val="0070C0"/>
                </a:solidFill>
              </a:rPr>
              <a:t>Phần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tiếp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theo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trong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chương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học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trình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bày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các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cơ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chế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điều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khiển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cơ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bản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để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điều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khiển</a:t>
            </a:r>
            <a:r>
              <a:rPr lang="en-US" sz="2800" dirty="0" smtClean="0">
                <a:solidFill>
                  <a:srgbClr val="0070C0"/>
                </a:solidFill>
              </a:rPr>
              <a:t> / </a:t>
            </a:r>
            <a:r>
              <a:rPr lang="en-US" sz="2800" dirty="0" err="1" smtClean="0">
                <a:solidFill>
                  <a:srgbClr val="0070C0"/>
                </a:solidFill>
              </a:rPr>
              <a:t>vận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hành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một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quy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trình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công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nghệ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hóa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 err="1" smtClean="0">
                <a:solidFill>
                  <a:srgbClr val="0070C0"/>
                </a:solidFill>
              </a:rPr>
              <a:t>học</a:t>
            </a:r>
            <a:endParaRPr lang="en-US" sz="2800" i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8318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57300" y="0"/>
            <a:ext cx="66294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Feedback control loop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609600"/>
            <a:ext cx="8993491" cy="4343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7300" y="5029200"/>
            <a:ext cx="7429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+mn-lt"/>
              </a:rPr>
              <a:t>Single-input/single-output feedback control </a:t>
            </a:r>
            <a:r>
              <a:rPr lang="en-US" dirty="0" smtClean="0">
                <a:solidFill>
                  <a:srgbClr val="0070C0"/>
                </a:solidFill>
                <a:latin typeface="+mn-lt"/>
              </a:rPr>
              <a:t>loop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5638800"/>
            <a:ext cx="777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Corrective actions: Taking corrective action </a:t>
            </a:r>
            <a:r>
              <a:rPr lang="en-US" dirty="0"/>
              <a:t>after </a:t>
            </a:r>
            <a:r>
              <a:rPr lang="en-US" dirty="0" smtClean="0"/>
              <a:t>upset propagated, to eliminate the error after occurrence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6808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57300" y="0"/>
            <a:ext cx="66294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Feedback control loop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6250" y="533400"/>
            <a:ext cx="819150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i="1" dirty="0" err="1" smtClean="0"/>
              <a:t>Ưu</a:t>
            </a:r>
            <a:r>
              <a:rPr lang="en-US" i="1" dirty="0" smtClean="0"/>
              <a:t> </a:t>
            </a:r>
            <a:r>
              <a:rPr lang="en-US" i="1" dirty="0" err="1" smtClean="0"/>
              <a:t>điểm</a:t>
            </a:r>
            <a:r>
              <a:rPr lang="en-US" i="1" dirty="0" smtClean="0"/>
              <a:t>: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: </a:t>
            </a:r>
            <a:r>
              <a:rPr lang="en-US" dirty="0" err="1" smtClean="0"/>
              <a:t>dễ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, </a:t>
            </a:r>
            <a:r>
              <a:rPr lang="en-US" dirty="0" err="1" smtClean="0"/>
              <a:t>lắp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,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,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xét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tiên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phức</a:t>
            </a:r>
            <a:r>
              <a:rPr lang="en-US" dirty="0" smtClean="0"/>
              <a:t> </a:t>
            </a:r>
            <a:r>
              <a:rPr lang="en-US" dirty="0" err="1" smtClean="0"/>
              <a:t>tạp</a:t>
            </a:r>
            <a:r>
              <a:rPr lang="en-US" dirty="0" smtClean="0"/>
              <a:t>: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,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,…</a:t>
            </a:r>
          </a:p>
          <a:p>
            <a:pPr>
              <a:lnSpc>
                <a:spcPct val="150000"/>
              </a:lnSpc>
            </a:pPr>
            <a:r>
              <a:rPr lang="en-US" i="1" dirty="0" err="1" smtClean="0"/>
              <a:t>Nhược</a:t>
            </a:r>
            <a:r>
              <a:rPr lang="en-US" i="1" dirty="0" smtClean="0"/>
              <a:t> </a:t>
            </a:r>
            <a:r>
              <a:rPr lang="en-US" i="1" dirty="0" err="1" smtClean="0"/>
              <a:t>điểm</a:t>
            </a:r>
            <a:r>
              <a:rPr lang="en-US" i="1" dirty="0" smtClean="0"/>
              <a:t>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lựa</a:t>
            </a:r>
            <a:r>
              <a:rPr lang="en-US" dirty="0" smtClean="0"/>
              <a:t> </a:t>
            </a:r>
            <a:r>
              <a:rPr lang="en-US" dirty="0" err="1" smtClean="0"/>
              <a:t>chọn</a:t>
            </a:r>
            <a:r>
              <a:rPr lang="en-US" dirty="0" smtClean="0"/>
              <a:t> </a:t>
            </a:r>
            <a:r>
              <a:rPr lang="en-US" dirty="0" err="1" smtClean="0"/>
              <a:t>tốt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dirty="0" err="1" smtClean="0"/>
              <a:t>khó</a:t>
            </a:r>
            <a:r>
              <a:rPr lang="en-US" dirty="0" smtClean="0"/>
              <a:t> </a:t>
            </a:r>
            <a:r>
              <a:rPr lang="en-US" dirty="0" err="1" smtClean="0"/>
              <a:t>khăn</a:t>
            </a:r>
            <a:r>
              <a:rPr lang="en-US" dirty="0" smtClean="0"/>
              <a:t>”,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xảy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“disturbances”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lâu</a:t>
            </a:r>
            <a:r>
              <a:rPr lang="en-US" dirty="0" smtClean="0"/>
              <a:t> (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: </a:t>
            </a:r>
            <a:r>
              <a:rPr lang="en-US" dirty="0" err="1" smtClean="0"/>
              <a:t>vài</a:t>
            </a:r>
            <a:r>
              <a:rPr lang="en-US" dirty="0" smtClean="0"/>
              <a:t> </a:t>
            </a:r>
            <a:r>
              <a:rPr lang="en-US" dirty="0" err="1" smtClean="0"/>
              <a:t>phút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66239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57300" y="0"/>
            <a:ext cx="66294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ascade control loops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81" y="777240"/>
            <a:ext cx="9130175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9582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" y="3125218"/>
            <a:ext cx="7066280" cy="37531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964" y="533400"/>
            <a:ext cx="5269072" cy="259489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257300" y="0"/>
            <a:ext cx="66294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ascade control loops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3048000" y="1616478"/>
            <a:ext cx="743069" cy="2884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381000" y="812704"/>
            <a:ext cx="29390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+mn-lt"/>
              </a:rPr>
              <a:t>Single-input/single-output feedback control 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loop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5000" y="5715000"/>
            <a:ext cx="342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+mn-lt"/>
              </a:rPr>
              <a:t>Cascade control loops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1564" y="1923175"/>
            <a:ext cx="32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Lưu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lượng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/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áp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suất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hơi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nước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đến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thiết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bị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này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hay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thay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đổi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6" name="Bent Arrow 15"/>
          <p:cNvSpPr/>
          <p:nvPr/>
        </p:nvSpPr>
        <p:spPr bwMode="auto">
          <a:xfrm rot="10800000">
            <a:off x="7379855" y="3629477"/>
            <a:ext cx="1013690" cy="1584345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1322368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57300" y="0"/>
            <a:ext cx="66294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ascade control loops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685800"/>
            <a:ext cx="5038725" cy="3352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276600"/>
            <a:ext cx="5715000" cy="35814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 flipH="1">
            <a:off x="4935220" y="2313920"/>
            <a:ext cx="779780" cy="4191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3080702" y="778014"/>
            <a:ext cx="29390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+mn-lt"/>
              </a:rPr>
              <a:t>Single-input/single-output feedback control 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loop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8600" y="6040140"/>
            <a:ext cx="3429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  <a:latin typeface="+mn-lt"/>
              </a:rPr>
              <a:t>Cascade control loops</a:t>
            </a:r>
            <a:endParaRPr lang="en-US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81600" y="1742728"/>
            <a:ext cx="32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Lưu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lượng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hot oil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đến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thiết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bị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này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hay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thay</a:t>
            </a:r>
            <a:r>
              <a:rPr lang="en-US" sz="20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+mn-lt"/>
              </a:rPr>
              <a:t>đổi</a:t>
            </a:r>
            <a:endParaRPr lang="en-US" sz="20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990600" y="5029200"/>
            <a:ext cx="2209800" cy="83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3748863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57300" y="0"/>
            <a:ext cx="66294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ascade control loops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838200"/>
            <a:ext cx="9067800" cy="528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23153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57300" y="0"/>
            <a:ext cx="66294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ascade control loops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4800" y="587276"/>
            <a:ext cx="815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nên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cascade control architecture?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đơn</a:t>
            </a:r>
            <a:r>
              <a:rPr lang="en-US" dirty="0" smtClean="0"/>
              <a:t> </a:t>
            </a:r>
            <a:r>
              <a:rPr lang="en-US" dirty="0" err="1" smtClean="0"/>
              <a:t>giản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 (conventional feedback control loop)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đáp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,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đầu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(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tiện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) </a:t>
            </a:r>
            <a:r>
              <a:rPr lang="en-US" dirty="0" err="1" smtClean="0"/>
              <a:t>thường</a:t>
            </a:r>
            <a:r>
              <a:rPr lang="en-US" dirty="0" smtClean="0"/>
              <a:t> </a:t>
            </a:r>
            <a:r>
              <a:rPr lang="en-US" dirty="0" err="1" smtClean="0"/>
              <a:t>xuyên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(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,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) </a:t>
            </a:r>
            <a:r>
              <a:rPr lang="en-US" dirty="0" err="1" smtClean="0"/>
              <a:t>thông</a:t>
            </a:r>
            <a:r>
              <a:rPr lang="en-US" dirty="0" smtClean="0"/>
              <a:t> qua </a:t>
            </a:r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khác</a:t>
            </a:r>
            <a:r>
              <a:rPr lang="en-US" dirty="0" smtClean="0"/>
              <a:t> (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,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045577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57300" y="0"/>
            <a:ext cx="66294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ascade control loops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609601"/>
            <a:ext cx="8789437" cy="61722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438400" y="1447800"/>
            <a:ext cx="381000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685800" y="1838981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Remote </a:t>
            </a:r>
            <a:r>
              <a:rPr lang="en-US" dirty="0" err="1" smtClean="0">
                <a:solidFill>
                  <a:srgbClr val="0070C0"/>
                </a:solidFill>
              </a:rPr>
              <a:t>setpoint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21577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533400"/>
            <a:ext cx="91059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902592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57300" y="0"/>
            <a:ext cx="66294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ascade control loops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1022703"/>
            <a:ext cx="9088120" cy="583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99012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257300" y="0"/>
            <a:ext cx="66294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Feedforward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control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762000"/>
            <a:ext cx="7772401" cy="44400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62000" y="5334000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</a:t>
            </a:r>
            <a:r>
              <a:rPr lang="en-US" dirty="0" smtClean="0"/>
              <a:t>Proactive </a:t>
            </a:r>
            <a:r>
              <a:rPr lang="en-US" dirty="0"/>
              <a:t>mode": Taking corrective action before </a:t>
            </a:r>
            <a:r>
              <a:rPr lang="en-US" dirty="0" smtClean="0"/>
              <a:t>upset propagated</a:t>
            </a:r>
            <a:r>
              <a:rPr lang="en-US" dirty="0"/>
              <a:t>. It “predicts” the disturbance </a:t>
            </a:r>
            <a:r>
              <a:rPr lang="en-US" dirty="0" smtClean="0"/>
              <a:t>and proactively </a:t>
            </a:r>
            <a:r>
              <a:rPr lang="en-US" dirty="0"/>
              <a:t>takes action to prevent it. It prevents error before occurrence</a:t>
            </a:r>
          </a:p>
        </p:txBody>
      </p:sp>
    </p:spTree>
    <p:extLst>
      <p:ext uri="{BB962C8B-B14F-4D97-AF65-F5344CB8AC3E}">
        <p14:creationId xmlns:p14="http://schemas.microsoft.com/office/powerpoint/2010/main" val="3753126784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84" y="3789679"/>
            <a:ext cx="4366741" cy="283972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257300" y="0"/>
            <a:ext cx="66294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Feedback vs. Feedforward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control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899062"/>
            <a:ext cx="3976555" cy="2302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596" y="1333869"/>
            <a:ext cx="4994204" cy="1610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76800" y="742238"/>
            <a:ext cx="1362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Feedback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17445" y="3568837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Feedforward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596" y="4153154"/>
            <a:ext cx="4994204" cy="189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86172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Combined Feedback / Feedforward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control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43" y="531409"/>
            <a:ext cx="7314857" cy="63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0904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Combined Feedback / Feedforward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control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14" y="500929"/>
            <a:ext cx="7993872" cy="635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23872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Combined Feedback / Feedforward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control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516169"/>
            <a:ext cx="7591425" cy="630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868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Ratio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control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691587"/>
            <a:ext cx="289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Ratio control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 smtClean="0"/>
              <a:t>giữa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(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, </a:t>
            </a:r>
            <a:r>
              <a:rPr lang="en-US" dirty="0" err="1" smtClean="0"/>
              <a:t>phối</a:t>
            </a:r>
            <a:r>
              <a:rPr lang="en-US" dirty="0" smtClean="0"/>
              <a:t> </a:t>
            </a:r>
            <a:r>
              <a:rPr lang="en-US" dirty="0" err="1" smtClean="0"/>
              <a:t>trộn</a:t>
            </a:r>
            <a:r>
              <a:rPr lang="en-US" dirty="0" smtClean="0"/>
              <a:t>,…)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(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cài</a:t>
            </a:r>
            <a:r>
              <a:rPr lang="en-US" dirty="0" smtClean="0"/>
              <a:t> </a:t>
            </a:r>
            <a:r>
              <a:rPr lang="en-US" dirty="0" err="1" smtClean="0"/>
              <a:t>đặt</a:t>
            </a:r>
            <a:r>
              <a:rPr lang="en-US" dirty="0" smtClean="0"/>
              <a:t> “</a:t>
            </a:r>
            <a:r>
              <a:rPr lang="en-US" dirty="0" err="1" smtClean="0"/>
              <a:t>setpoint</a:t>
            </a:r>
            <a:r>
              <a:rPr lang="en-US" dirty="0" smtClean="0"/>
              <a:t>” </a:t>
            </a:r>
            <a:r>
              <a:rPr lang="en-US" dirty="0" err="1" smtClean="0"/>
              <a:t>của</a:t>
            </a:r>
            <a:r>
              <a:rPr lang="en-US" dirty="0" smtClean="0"/>
              <a:t> ratio control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tỷ</a:t>
            </a:r>
            <a:r>
              <a:rPr lang="en-US" dirty="0" smtClean="0"/>
              <a:t> </a:t>
            </a:r>
            <a:r>
              <a:rPr lang="en-US" dirty="0" err="1" smtClean="0"/>
              <a:t>lệ</a:t>
            </a:r>
            <a:r>
              <a:rPr lang="en-US" dirty="0" smtClean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685800"/>
            <a:ext cx="5854696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3152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Ratio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 control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905000"/>
            <a:ext cx="4181475" cy="3829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05000"/>
            <a:ext cx="4495800" cy="3829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9855" y="1143000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Cách</a:t>
            </a:r>
            <a:r>
              <a:rPr lang="en-US" dirty="0" smtClean="0">
                <a:solidFill>
                  <a:srgbClr val="0070C0"/>
                </a:solidFill>
              </a:rPr>
              <a:t> 1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200" y="1143000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Cách</a:t>
            </a:r>
            <a:r>
              <a:rPr lang="en-US" dirty="0" smtClean="0">
                <a:solidFill>
                  <a:srgbClr val="0070C0"/>
                </a:solidFill>
              </a:rPr>
              <a:t> 2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103626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mực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chất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lỏng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762000"/>
            <a:ext cx="8001000" cy="504815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33650" y="6096000"/>
            <a:ext cx="388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  <a:latin typeface="+mn-lt"/>
              </a:rPr>
              <a:t>Level control </a:t>
            </a:r>
          </a:p>
        </p:txBody>
      </p:sp>
    </p:spTree>
    <p:extLst>
      <p:ext uri="{BB962C8B-B14F-4D97-AF65-F5344CB8AC3E}">
        <p14:creationId xmlns:p14="http://schemas.microsoft.com/office/powerpoint/2010/main" val="3976725293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áp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suất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38442"/>
            <a:ext cx="8001000" cy="624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75173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9" y="228600"/>
            <a:ext cx="9075371" cy="55625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6095999"/>
            <a:ext cx="7414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Bảng</a:t>
            </a:r>
            <a:r>
              <a:rPr lang="en-US" dirty="0">
                <a:solidFill>
                  <a:srgbClr val="0070C0"/>
                </a:solidFill>
              </a:rPr>
              <a:t> 2.2 (Process Automation Handbook, </a:t>
            </a:r>
            <a:r>
              <a:rPr lang="en-US" dirty="0" smtClean="0">
                <a:solidFill>
                  <a:srgbClr val="0070C0"/>
                </a:solidFill>
              </a:rPr>
              <a:t>Springer, 2007)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192939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lưu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lượng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533400"/>
            <a:ext cx="8477250" cy="62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126604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nhiệt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39" y="600688"/>
            <a:ext cx="8937961" cy="61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29529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16169"/>
            <a:ext cx="6172200" cy="63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04098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516169"/>
            <a:ext cx="5715000" cy="633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47833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16169"/>
            <a:ext cx="6172200" cy="63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4506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1148" y="6243935"/>
            <a:ext cx="5791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70C0"/>
                </a:solidFill>
              </a:rPr>
              <a:t>Distillation column – Preheat train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672719"/>
            <a:ext cx="64674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04114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2" y="516169"/>
            <a:ext cx="5758748" cy="62656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2200" y="5486400"/>
            <a:ext cx="259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Distillation column – Overhead system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82360" y="1310180"/>
            <a:ext cx="28194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Comment: </a:t>
            </a:r>
            <a:r>
              <a:rPr lang="en-US" dirty="0" err="1" smtClean="0">
                <a:solidFill>
                  <a:srgbClr val="0070C0"/>
                </a:solidFill>
              </a:rPr>
              <a:t>nhiệt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độ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đầu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ra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của</a:t>
            </a:r>
            <a:r>
              <a:rPr lang="en-US" dirty="0" smtClean="0">
                <a:solidFill>
                  <a:srgbClr val="0070C0"/>
                </a:solidFill>
              </a:rPr>
              <a:t> overhead stream </a:t>
            </a:r>
            <a:r>
              <a:rPr lang="en-US" dirty="0" err="1" smtClean="0">
                <a:solidFill>
                  <a:srgbClr val="0070C0"/>
                </a:solidFill>
              </a:rPr>
              <a:t>cần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được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điều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khiển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bằng</a:t>
            </a:r>
            <a:r>
              <a:rPr lang="en-US" dirty="0" smtClean="0">
                <a:solidFill>
                  <a:srgbClr val="0070C0"/>
                </a:solidFill>
              </a:rPr>
              <a:t> temperature-to-flow cascade control loop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 flipV="1">
            <a:off x="3505200" y="2209800"/>
            <a:ext cx="2514600" cy="2545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63134313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" y="762000"/>
            <a:ext cx="6067425" cy="504825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62000" y="-7051"/>
            <a:ext cx="74295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Một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về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15000" y="838200"/>
            <a:ext cx="25908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Distillation column – Bottom section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8400" y="3048000"/>
            <a:ext cx="2667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HelveticaLTStd-Roman"/>
              </a:rPr>
              <a:t>Kettle </a:t>
            </a:r>
            <a:r>
              <a:rPr lang="en-US" dirty="0" err="1">
                <a:solidFill>
                  <a:srgbClr val="0070C0"/>
                </a:solidFill>
                <a:latin typeface="HelveticaLTStd-Roman"/>
              </a:rPr>
              <a:t>reboiler</a:t>
            </a:r>
            <a:r>
              <a:rPr lang="en-US" dirty="0">
                <a:solidFill>
                  <a:srgbClr val="0070C0"/>
                </a:solidFill>
                <a:latin typeface="HelveticaLTStd-Roman"/>
              </a:rPr>
              <a:t>, Ex-705, utilizes a natural circulation feed </a:t>
            </a:r>
            <a:r>
              <a:rPr lang="en-US" dirty="0" smtClean="0">
                <a:solidFill>
                  <a:srgbClr val="0070C0"/>
                </a:solidFill>
                <a:latin typeface="HelveticaLTStd-Roman"/>
              </a:rPr>
              <a:t>system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9" name="Straight Arrow Connector 8"/>
          <p:cNvCxnSpPr>
            <a:stCxn id="5" idx="1"/>
          </p:cNvCxnSpPr>
          <p:nvPr/>
        </p:nvCxnSpPr>
        <p:spPr bwMode="auto">
          <a:xfrm flipH="1">
            <a:off x="3962400" y="3832830"/>
            <a:ext cx="2286000" cy="4343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67275473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595758"/>
            <a:ext cx="5791200" cy="610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49556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762000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: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 smtClean="0"/>
              <a:t>cầu</a:t>
            </a:r>
            <a:r>
              <a:rPr lang="en-US" dirty="0"/>
              <a:t>.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hai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(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van V-7):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i="1" dirty="0"/>
              <a:t>on-demand </a:t>
            </a:r>
            <a:r>
              <a:rPr lang="en-US" i="1" dirty="0" smtClean="0"/>
              <a:t>product</a:t>
            </a:r>
            <a:r>
              <a:rPr lang="en-US" dirty="0" smtClean="0"/>
              <a:t>”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(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van </a:t>
            </a:r>
            <a:r>
              <a:rPr lang="en-US" dirty="0" smtClean="0"/>
              <a:t>V-1):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“</a:t>
            </a:r>
            <a:r>
              <a:rPr lang="en-US" i="1" dirty="0" smtClean="0"/>
              <a:t>fixed feed</a:t>
            </a:r>
            <a:r>
              <a:rPr lang="en-US" dirty="0" smtClean="0"/>
              <a:t>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5286315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bậc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do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: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do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= </a:t>
            </a:r>
            <a:r>
              <a:rPr lang="en-US" dirty="0" err="1" smtClean="0"/>
              <a:t>số</a:t>
            </a:r>
            <a:r>
              <a:rPr lang="en-US" dirty="0" smtClean="0"/>
              <a:t> van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= 7</a:t>
            </a:r>
          </a:p>
        </p:txBody>
      </p:sp>
    </p:spTree>
    <p:extLst>
      <p:ext uri="{BB962C8B-B14F-4D97-AF65-F5344CB8AC3E}">
        <p14:creationId xmlns:p14="http://schemas.microsoft.com/office/powerpoint/2010/main" val="3486022520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" y="228601"/>
            <a:ext cx="9075371" cy="55625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1295400"/>
            <a:ext cx="9108440" cy="534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9725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533400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,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phóng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R-100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mát</a:t>
            </a:r>
            <a:r>
              <a:rPr lang="en-US" dirty="0" smtClean="0"/>
              <a:t> (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van V-2)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R-100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gia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(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/>
              <a:t>dụng</a:t>
            </a:r>
            <a:r>
              <a:rPr lang="en-US" dirty="0"/>
              <a:t> van </a:t>
            </a:r>
            <a:r>
              <a:rPr lang="en-US" dirty="0" smtClean="0"/>
              <a:t>V-3)</a:t>
            </a:r>
          </a:p>
        </p:txBody>
      </p:sp>
      <p:sp>
        <p:nvSpPr>
          <p:cNvPr id="2" name="Rectangle 1"/>
          <p:cNvSpPr/>
          <p:nvPr/>
        </p:nvSpPr>
        <p:spPr>
          <a:xfrm>
            <a:off x="495300" y="4953000"/>
            <a:ext cx="792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van V-7 (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“</a:t>
            </a:r>
            <a:r>
              <a:rPr lang="en-US" i="1" dirty="0"/>
              <a:t>on-demand </a:t>
            </a:r>
            <a:r>
              <a:rPr lang="en-US" i="1" dirty="0" smtClean="0"/>
              <a:t>product”</a:t>
            </a:r>
            <a:r>
              <a:rPr lang="en-US" dirty="0" smtClean="0"/>
              <a:t>)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/>
              <a:t>van </a:t>
            </a:r>
            <a:r>
              <a:rPr lang="en-US" dirty="0" smtClean="0"/>
              <a:t>V-1 </a:t>
            </a:r>
            <a:r>
              <a:rPr lang="en-US" dirty="0"/>
              <a:t>(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i="1" dirty="0" smtClean="0"/>
              <a:t>fixed feed”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65640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533400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R-100 (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van V-4)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.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R-100 =&gt;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R-100 (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ở </a:t>
            </a:r>
            <a:r>
              <a:rPr lang="en-US" dirty="0" err="1" smtClean="0"/>
              <a:t>bước</a:t>
            </a:r>
            <a:r>
              <a:rPr lang="en-US" dirty="0" smtClean="0"/>
              <a:t> 3)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B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smtClean="0"/>
              <a:t>R-100,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V-100:  </a:t>
            </a:r>
            <a:r>
              <a:rPr lang="en-US" dirty="0" err="1" smtClean="0"/>
              <a:t>dùng</a:t>
            </a:r>
            <a:r>
              <a:rPr lang="en-US" dirty="0" smtClean="0"/>
              <a:t> van V-6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van V-5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V-100</a:t>
            </a:r>
          </a:p>
        </p:txBody>
      </p:sp>
    </p:spTree>
    <p:extLst>
      <p:ext uri="{BB962C8B-B14F-4D97-AF65-F5344CB8AC3E}">
        <p14:creationId xmlns:p14="http://schemas.microsoft.com/office/powerpoint/2010/main" val="157875791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516169"/>
            <a:ext cx="8382000" cy="633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Font typeface="+mj-lt"/>
              <a:buAutoNum type="arabicPeriod" startAt="6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 smtClean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: (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)</a:t>
            </a:r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: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V-100 (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van V-5). R-100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pha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pha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endParaRPr lang="en-US" dirty="0" smtClean="0"/>
          </a:p>
          <a:p>
            <a:pPr marL="457200" indent="-457200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: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“</a:t>
            </a:r>
            <a:r>
              <a:rPr lang="en-US" i="1" dirty="0"/>
              <a:t>on-demand product</a:t>
            </a:r>
            <a:r>
              <a:rPr lang="en-US" i="1" dirty="0" smtClean="0"/>
              <a:t>”</a:t>
            </a:r>
            <a:r>
              <a:rPr lang="en-US" dirty="0" smtClean="0"/>
              <a:t>: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V-100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van V-4 =&gt;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lỏng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V-100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van </a:t>
            </a:r>
            <a:r>
              <a:rPr lang="en-US" dirty="0" smtClean="0"/>
              <a:t>V-1 </a:t>
            </a:r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i="1" dirty="0" smtClean="0"/>
              <a:t>fixed feed”</a:t>
            </a:r>
            <a:r>
              <a:rPr lang="en-US" dirty="0" smtClean="0"/>
              <a:t>: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lỏng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smtClean="0"/>
              <a:t>R-100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van </a:t>
            </a:r>
            <a:r>
              <a:rPr lang="en-US" dirty="0" smtClean="0"/>
              <a:t>V-4 =&gt;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lỏng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V-100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van </a:t>
            </a:r>
            <a:r>
              <a:rPr lang="en-US" dirty="0" smtClean="0"/>
              <a:t>V-7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07876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838200"/>
            <a:ext cx="8229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 smtClean="0"/>
              <a:t>: N/A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: N/A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, </a:t>
            </a: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(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/>
              <a:t>): </a:t>
            </a:r>
            <a:r>
              <a:rPr lang="en-US" dirty="0" err="1" smtClean="0"/>
              <a:t>giả</a:t>
            </a:r>
            <a:r>
              <a:rPr lang="en-US" dirty="0" smtClean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R-100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nồng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(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nhanh</a:t>
            </a:r>
            <a:r>
              <a:rPr lang="en-US" dirty="0"/>
              <a:t>),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1 “composition-to-temperature” cascade </a:t>
            </a:r>
            <a:r>
              <a:rPr lang="en-US" dirty="0" smtClean="0"/>
              <a:t>controllers </a:t>
            </a:r>
            <a:r>
              <a:rPr lang="en-US" dirty="0" err="1" smtClean="0"/>
              <a:t>với</a:t>
            </a:r>
            <a:r>
              <a:rPr lang="en-US" dirty="0" smtClean="0"/>
              <a:t> primary controller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, secondary controller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R-100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721660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8915400" cy="576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744412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685800"/>
            <a:ext cx="8991600" cy="5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54850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72092"/>
            <a:ext cx="5562600" cy="603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8804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762000"/>
            <a:ext cx="8458200" cy="27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: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(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van </a:t>
            </a:r>
            <a:r>
              <a:rPr lang="en-US" dirty="0" smtClean="0"/>
              <a:t>V-1):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“</a:t>
            </a:r>
            <a:r>
              <a:rPr lang="en-US" i="1" dirty="0" smtClean="0"/>
              <a:t>fixed feed</a:t>
            </a:r>
            <a:r>
              <a:rPr lang="en-US" dirty="0" smtClean="0"/>
              <a:t>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657600"/>
            <a:ext cx="8153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bậc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do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: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/>
              <a:t> </a:t>
            </a:r>
            <a:r>
              <a:rPr lang="en-US" dirty="0" err="1"/>
              <a:t>bậc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do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= </a:t>
            </a:r>
            <a:r>
              <a:rPr lang="en-US" dirty="0" err="1" smtClean="0"/>
              <a:t>số</a:t>
            </a:r>
            <a:r>
              <a:rPr lang="en-US" dirty="0" smtClean="0"/>
              <a:t> van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= 6</a:t>
            </a:r>
          </a:p>
        </p:txBody>
      </p:sp>
    </p:spTree>
    <p:extLst>
      <p:ext uri="{BB962C8B-B14F-4D97-AF65-F5344CB8AC3E}">
        <p14:creationId xmlns:p14="http://schemas.microsoft.com/office/powerpoint/2010/main" val="192670865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5334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kiểm</a:t>
            </a:r>
            <a:r>
              <a:rPr lang="en-US" dirty="0" smtClean="0"/>
              <a:t> </a:t>
            </a:r>
            <a:r>
              <a:rPr lang="en-US" dirty="0" err="1" smtClean="0"/>
              <a:t>soát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thụ</a:t>
            </a:r>
            <a:r>
              <a:rPr lang="en-US" dirty="0" smtClean="0"/>
              <a:t>,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giải</a:t>
            </a:r>
            <a:r>
              <a:rPr lang="en-US" dirty="0" smtClean="0"/>
              <a:t> </a:t>
            </a:r>
            <a:r>
              <a:rPr lang="en-US" dirty="0" err="1" smtClean="0"/>
              <a:t>phóng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R-100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mát</a:t>
            </a:r>
            <a:r>
              <a:rPr lang="en-US" dirty="0" smtClean="0"/>
              <a:t> (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van V-2)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3581400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: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van V-1 </a:t>
            </a:r>
            <a:r>
              <a:rPr lang="en-US" dirty="0"/>
              <a:t>(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en-US" i="1" dirty="0" smtClean="0"/>
              <a:t>fixed feed”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81720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533400"/>
            <a:ext cx="84582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5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R-100 (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gắn</a:t>
            </a:r>
            <a:r>
              <a:rPr lang="en-US" dirty="0" smtClean="0"/>
              <a:t> van V-3)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.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 smtClean="0"/>
              <a:t>mạnh</a:t>
            </a:r>
            <a:r>
              <a:rPr lang="en-US" dirty="0" smtClean="0"/>
              <a:t> </a:t>
            </a:r>
            <a:r>
              <a:rPr lang="en-US" dirty="0" err="1" smtClean="0"/>
              <a:t>nhất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R-100 =&gt;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R-100 (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ở </a:t>
            </a:r>
            <a:r>
              <a:rPr lang="en-US" dirty="0" err="1" smtClean="0"/>
              <a:t>bước</a:t>
            </a:r>
            <a:r>
              <a:rPr lang="en-US" dirty="0" smtClean="0"/>
              <a:t> 3)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B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quyết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bởi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smtClean="0"/>
              <a:t>R-100,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V-100:  </a:t>
            </a:r>
            <a:r>
              <a:rPr lang="en-US" dirty="0" err="1" smtClean="0"/>
              <a:t>dùng</a:t>
            </a:r>
            <a:r>
              <a:rPr lang="en-US" dirty="0" smtClean="0"/>
              <a:t> van V-5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van V-4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V-100</a:t>
            </a:r>
          </a:p>
        </p:txBody>
      </p:sp>
    </p:spTree>
    <p:extLst>
      <p:ext uri="{BB962C8B-B14F-4D97-AF65-F5344CB8AC3E}">
        <p14:creationId xmlns:p14="http://schemas.microsoft.com/office/powerpoint/2010/main" val="2602868183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199"/>
            <a:ext cx="8534400" cy="676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1086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685800"/>
            <a:ext cx="8382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 smtClean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: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(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) </a:t>
            </a:r>
            <a:r>
              <a:rPr lang="en-US" dirty="0" err="1" smtClean="0"/>
              <a:t>bằng</a:t>
            </a:r>
            <a:r>
              <a:rPr lang="en-US" dirty="0" smtClean="0"/>
              <a:t> van V-6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: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V-100 (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van V-4). R-100 </a:t>
            </a:r>
            <a:r>
              <a:rPr lang="en-US" dirty="0" err="1" smtClean="0"/>
              <a:t>chỉ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pha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,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pha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endParaRPr lang="en-US" dirty="0" smtClean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: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0070C0"/>
                </a:solidFill>
              </a:rPr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 err="1" smtClean="0"/>
              <a:t>Với</a:t>
            </a:r>
            <a:r>
              <a:rPr lang="en-US" dirty="0" smtClean="0"/>
              <a:t> V-100: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van V-6 =&gt;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lỏng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V-100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van </a:t>
            </a:r>
            <a:r>
              <a:rPr lang="en-US" dirty="0" smtClean="0"/>
              <a:t>V-3 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US" dirty="0" err="1" smtClean="0"/>
              <a:t>Với</a:t>
            </a:r>
            <a:r>
              <a:rPr lang="en-US" dirty="0" smtClean="0"/>
              <a:t> R-100: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(</a:t>
            </a:r>
            <a:r>
              <a:rPr lang="en-US" dirty="0" err="1" smtClean="0"/>
              <a:t>gắn</a:t>
            </a:r>
            <a:r>
              <a:rPr lang="en-US" dirty="0" smtClean="0"/>
              <a:t> van V-3)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,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(1 </a:t>
            </a:r>
            <a:r>
              <a:rPr lang="en-US" dirty="0" err="1" smtClean="0"/>
              <a:t>trong</a:t>
            </a:r>
            <a:r>
              <a:rPr lang="en-US" dirty="0" smtClean="0"/>
              <a:t> 2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)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=&gt;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lỏng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V-100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(</a:t>
            </a:r>
            <a:r>
              <a:rPr lang="en-US" dirty="0" err="1" smtClean="0"/>
              <a:t>gắn</a:t>
            </a:r>
            <a:r>
              <a:rPr lang="en-US" dirty="0" smtClean="0"/>
              <a:t> van V-1)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chế</a:t>
            </a:r>
            <a:r>
              <a:rPr lang="en-US" dirty="0" smtClean="0"/>
              <a:t> “level-to-flow” cascade controller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8642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838200"/>
            <a:ext cx="8229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 smtClean="0"/>
              <a:t>: N/A</a:t>
            </a:r>
            <a:endParaRPr lang="en-US" dirty="0"/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: N/A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, </a:t>
            </a: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(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/>
              <a:t>): </a:t>
            </a:r>
            <a:r>
              <a:rPr lang="en-US" dirty="0" smtClean="0"/>
              <a:t>“</a:t>
            </a:r>
            <a:r>
              <a:rPr lang="en-US" dirty="0"/>
              <a:t>To maximize conversion, a cascade controller is installed </a:t>
            </a:r>
            <a:r>
              <a:rPr lang="en-US" dirty="0" smtClean="0"/>
              <a:t>as in </a:t>
            </a:r>
            <a:r>
              <a:rPr lang="en-US" dirty="0"/>
              <a:t>the previous example in which the </a:t>
            </a:r>
            <a:r>
              <a:rPr lang="en-US" dirty="0" err="1"/>
              <a:t>setpoint</a:t>
            </a:r>
            <a:r>
              <a:rPr lang="en-US" dirty="0"/>
              <a:t> of the reactor temperature controller (TC on V-2) is adjusted to </a:t>
            </a:r>
            <a:r>
              <a:rPr lang="en-US" dirty="0" smtClean="0"/>
              <a:t>control the </a:t>
            </a:r>
            <a:r>
              <a:rPr lang="en-US" dirty="0"/>
              <a:t>concentration of B in the reactor efﬂuent. Again, for </a:t>
            </a:r>
            <a:r>
              <a:rPr lang="en-US" dirty="0" smtClean="0"/>
              <a:t>an irreversible </a:t>
            </a:r>
            <a:r>
              <a:rPr lang="en-US" dirty="0"/>
              <a:t>reaction, it is enough to operate the reactor at </a:t>
            </a:r>
            <a:r>
              <a:rPr lang="en-US" dirty="0" smtClean="0"/>
              <a:t>the highest </a:t>
            </a:r>
            <a:r>
              <a:rPr lang="en-US" dirty="0"/>
              <a:t>possible </a:t>
            </a:r>
            <a:r>
              <a:rPr lang="en-US" dirty="0" smtClean="0"/>
              <a:t>temperature”</a:t>
            </a:r>
          </a:p>
        </p:txBody>
      </p:sp>
    </p:spTree>
    <p:extLst>
      <p:ext uri="{BB962C8B-B14F-4D97-AF65-F5344CB8AC3E}">
        <p14:creationId xmlns:p14="http://schemas.microsoft.com/office/powerpoint/2010/main" val="378558349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62000"/>
            <a:ext cx="8835661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8710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124200"/>
            <a:ext cx="5191960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950" y="559812"/>
            <a:ext cx="82296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/>
              <a:t>Một</a:t>
            </a:r>
            <a:r>
              <a:rPr lang="en-US" sz="2200" dirty="0" smtClean="0"/>
              <a:t> </a:t>
            </a:r>
            <a:r>
              <a:rPr lang="en-US" sz="2200" dirty="0" err="1" smtClean="0"/>
              <a:t>thiết</a:t>
            </a:r>
            <a:r>
              <a:rPr lang="en-US" sz="2200" dirty="0" smtClean="0"/>
              <a:t> </a:t>
            </a:r>
            <a:r>
              <a:rPr lang="en-US" sz="2200" dirty="0" err="1" smtClean="0"/>
              <a:t>bị</a:t>
            </a:r>
            <a:r>
              <a:rPr lang="en-US" sz="2200" dirty="0" smtClean="0"/>
              <a:t> bay </a:t>
            </a:r>
            <a:r>
              <a:rPr lang="en-US" sz="2200" dirty="0" err="1" smtClean="0"/>
              <a:t>hơi</a:t>
            </a:r>
            <a:r>
              <a:rPr lang="en-US" sz="2200" dirty="0" smtClean="0"/>
              <a:t> (evaporator) </a:t>
            </a:r>
            <a:r>
              <a:rPr lang="en-US" sz="2200" dirty="0" err="1" smtClean="0"/>
              <a:t>được</a:t>
            </a:r>
            <a:r>
              <a:rPr lang="en-US" sz="2200" dirty="0" smtClean="0"/>
              <a:t> </a:t>
            </a:r>
            <a:r>
              <a:rPr lang="en-US" sz="2200" dirty="0" err="1" smtClean="0"/>
              <a:t>dùng</a:t>
            </a:r>
            <a:r>
              <a:rPr lang="en-US" sz="2200" dirty="0" smtClean="0"/>
              <a:t> </a:t>
            </a:r>
            <a:r>
              <a:rPr lang="en-US" sz="2200" dirty="0" err="1" smtClean="0"/>
              <a:t>để</a:t>
            </a:r>
            <a:r>
              <a:rPr lang="en-US" sz="2200" dirty="0" smtClean="0"/>
              <a:t> </a:t>
            </a:r>
            <a:r>
              <a:rPr lang="en-US" sz="2200" dirty="0" err="1" smtClean="0"/>
              <a:t>cô</a:t>
            </a:r>
            <a:r>
              <a:rPr lang="en-US" sz="2200" dirty="0" smtClean="0"/>
              <a:t> </a:t>
            </a:r>
            <a:r>
              <a:rPr lang="en-US" sz="2200" dirty="0" err="1" smtClean="0"/>
              <a:t>đặc</a:t>
            </a:r>
            <a:r>
              <a:rPr lang="en-US" sz="2200" dirty="0" smtClean="0"/>
              <a:t> </a:t>
            </a:r>
            <a:r>
              <a:rPr lang="en-US" sz="2200" dirty="0" err="1" smtClean="0"/>
              <a:t>một</a:t>
            </a:r>
            <a:r>
              <a:rPr lang="en-US" sz="2200" dirty="0" smtClean="0"/>
              <a:t> dung </a:t>
            </a:r>
            <a:r>
              <a:rPr lang="en-US" sz="2200" dirty="0" err="1" smtClean="0"/>
              <a:t>dịch</a:t>
            </a:r>
            <a:r>
              <a:rPr lang="en-US" sz="2200" dirty="0" smtClean="0"/>
              <a:t> (</a:t>
            </a:r>
            <a:r>
              <a:rPr lang="en-US" sz="2200" dirty="0" err="1" smtClean="0"/>
              <a:t>của</a:t>
            </a:r>
            <a:r>
              <a:rPr lang="en-US" sz="2200" dirty="0" smtClean="0"/>
              <a:t> </a:t>
            </a:r>
            <a:r>
              <a:rPr lang="en-US" sz="2200" dirty="0" err="1" smtClean="0"/>
              <a:t>chất</a:t>
            </a:r>
            <a:r>
              <a:rPr lang="en-US" sz="2200" dirty="0" smtClean="0"/>
              <a:t> tan + dung </a:t>
            </a:r>
            <a:r>
              <a:rPr lang="en-US" sz="2200" dirty="0" err="1" smtClean="0"/>
              <a:t>môi</a:t>
            </a:r>
            <a:r>
              <a:rPr lang="en-US" sz="2200" dirty="0" smtClean="0"/>
              <a:t> D) </a:t>
            </a:r>
            <a:r>
              <a:rPr lang="en-US" sz="2200" dirty="0" err="1" smtClean="0"/>
              <a:t>đến</a:t>
            </a:r>
            <a:r>
              <a:rPr lang="en-US" sz="2200" dirty="0" smtClean="0"/>
              <a:t> </a:t>
            </a:r>
            <a:r>
              <a:rPr lang="en-US" sz="2200" dirty="0" err="1" smtClean="0"/>
              <a:t>nồng</a:t>
            </a:r>
            <a:r>
              <a:rPr lang="en-US" sz="2200" dirty="0" smtClean="0"/>
              <a:t> </a:t>
            </a:r>
            <a:r>
              <a:rPr lang="en-US" sz="2200" dirty="0" err="1" smtClean="0"/>
              <a:t>độ</a:t>
            </a:r>
            <a:r>
              <a:rPr lang="en-US" sz="2200" dirty="0" smtClean="0"/>
              <a:t> </a:t>
            </a:r>
            <a:r>
              <a:rPr lang="en-US" sz="2200" dirty="0" err="1" smtClean="0"/>
              <a:t>mong</a:t>
            </a:r>
            <a:r>
              <a:rPr lang="en-US" sz="2200" dirty="0" smtClean="0"/>
              <a:t> </a:t>
            </a:r>
            <a:r>
              <a:rPr lang="en-US" sz="2200" dirty="0" err="1" smtClean="0"/>
              <a:t>muốn</a:t>
            </a:r>
            <a:r>
              <a:rPr lang="en-US" sz="2200" dirty="0" smtClean="0"/>
              <a:t> </a:t>
            </a:r>
            <a:r>
              <a:rPr lang="en-US" sz="2200" dirty="0" err="1" smtClean="0"/>
              <a:t>của</a:t>
            </a:r>
            <a:r>
              <a:rPr lang="en-US" sz="2200" dirty="0" smtClean="0"/>
              <a:t> </a:t>
            </a:r>
            <a:r>
              <a:rPr lang="en-US" sz="2200" dirty="0" err="1" smtClean="0"/>
              <a:t>chất</a:t>
            </a:r>
            <a:r>
              <a:rPr lang="en-US" sz="2200" dirty="0" smtClean="0"/>
              <a:t> tan </a:t>
            </a:r>
            <a:r>
              <a:rPr lang="en-US" sz="2200" dirty="0" err="1" smtClean="0"/>
              <a:t>x</a:t>
            </a:r>
            <a:r>
              <a:rPr lang="en-US" sz="2200" baseline="-25000" dirty="0" err="1" smtClean="0"/>
              <a:t>B</a:t>
            </a:r>
            <a:r>
              <a:rPr lang="en-US" sz="2200" dirty="0" smtClean="0"/>
              <a:t>. </a:t>
            </a:r>
            <a:r>
              <a:rPr lang="en-US" sz="2200" dirty="0" err="1" smtClean="0"/>
              <a:t>Nhiệt</a:t>
            </a:r>
            <a:r>
              <a:rPr lang="en-US" sz="2200" dirty="0" smtClean="0"/>
              <a:t> </a:t>
            </a:r>
            <a:r>
              <a:rPr lang="en-US" sz="2200" dirty="0" err="1" smtClean="0"/>
              <a:t>cho</a:t>
            </a:r>
            <a:r>
              <a:rPr lang="en-US" sz="2200" dirty="0" smtClean="0"/>
              <a:t> </a:t>
            </a:r>
            <a:r>
              <a:rPr lang="en-US" sz="2200" dirty="0" err="1" smtClean="0"/>
              <a:t>quá</a:t>
            </a:r>
            <a:r>
              <a:rPr lang="en-US" sz="2200" dirty="0" smtClean="0"/>
              <a:t> </a:t>
            </a:r>
            <a:r>
              <a:rPr lang="en-US" sz="2200" dirty="0" err="1" smtClean="0"/>
              <a:t>trình</a:t>
            </a:r>
            <a:r>
              <a:rPr lang="en-US" sz="2200" dirty="0" smtClean="0"/>
              <a:t> </a:t>
            </a:r>
            <a:r>
              <a:rPr lang="en-US" sz="2200" dirty="0" err="1" smtClean="0"/>
              <a:t>hóa</a:t>
            </a:r>
            <a:r>
              <a:rPr lang="en-US" sz="2200" dirty="0" smtClean="0"/>
              <a:t> </a:t>
            </a:r>
            <a:r>
              <a:rPr lang="en-US" sz="2200" dirty="0" err="1" smtClean="0"/>
              <a:t>hơi</a:t>
            </a:r>
            <a:r>
              <a:rPr lang="en-US" sz="2200" dirty="0" smtClean="0"/>
              <a:t> </a:t>
            </a:r>
            <a:r>
              <a:rPr lang="en-US" sz="2200" dirty="0" err="1" smtClean="0"/>
              <a:t>được</a:t>
            </a:r>
            <a:r>
              <a:rPr lang="en-US" sz="2200" dirty="0" smtClean="0"/>
              <a:t> </a:t>
            </a:r>
            <a:r>
              <a:rPr lang="en-US" sz="2200" dirty="0" err="1" smtClean="0"/>
              <a:t>cung</a:t>
            </a:r>
            <a:r>
              <a:rPr lang="en-US" sz="2200" dirty="0" smtClean="0"/>
              <a:t> </a:t>
            </a:r>
            <a:r>
              <a:rPr lang="en-US" sz="2200" dirty="0" err="1" smtClean="0"/>
              <a:t>cấp</a:t>
            </a:r>
            <a:r>
              <a:rPr lang="en-US" sz="2200" dirty="0" smtClean="0"/>
              <a:t> </a:t>
            </a:r>
            <a:r>
              <a:rPr lang="en-US" sz="2200" dirty="0" err="1" smtClean="0"/>
              <a:t>bởi</a:t>
            </a:r>
            <a:r>
              <a:rPr lang="en-US" sz="2200" dirty="0" smtClean="0"/>
              <a:t> </a:t>
            </a:r>
            <a:r>
              <a:rPr lang="en-US" sz="2200" dirty="0" err="1" smtClean="0"/>
              <a:t>hơi</a:t>
            </a:r>
            <a:r>
              <a:rPr lang="en-US" sz="2200" dirty="0" smtClean="0"/>
              <a:t> </a:t>
            </a:r>
            <a:r>
              <a:rPr lang="en-US" sz="2200" dirty="0" err="1" smtClean="0"/>
              <a:t>nước</a:t>
            </a:r>
            <a:r>
              <a:rPr lang="en-US" sz="2200" dirty="0" smtClean="0"/>
              <a:t>. </a:t>
            </a:r>
            <a:r>
              <a:rPr lang="en-US" sz="2200" dirty="0" err="1" smtClean="0"/>
              <a:t>Các</a:t>
            </a:r>
            <a:r>
              <a:rPr lang="en-US" sz="2200" dirty="0" smtClean="0"/>
              <a:t> </a:t>
            </a:r>
            <a:r>
              <a:rPr lang="en-US" sz="2200" dirty="0" err="1" smtClean="0"/>
              <a:t>biến</a:t>
            </a:r>
            <a:r>
              <a:rPr lang="en-US" sz="2200" dirty="0" smtClean="0"/>
              <a:t> </a:t>
            </a:r>
            <a:r>
              <a:rPr lang="en-US" sz="2200" dirty="0" err="1" smtClean="0"/>
              <a:t>có</a:t>
            </a:r>
            <a:r>
              <a:rPr lang="en-US" sz="2200" dirty="0" smtClean="0"/>
              <a:t> </a:t>
            </a:r>
            <a:r>
              <a:rPr lang="en-US" sz="2200" dirty="0" err="1" smtClean="0"/>
              <a:t>thể</a:t>
            </a:r>
            <a:r>
              <a:rPr lang="en-US" sz="2200" dirty="0" smtClean="0"/>
              <a:t> </a:t>
            </a:r>
            <a:r>
              <a:rPr lang="en-US" sz="2200" dirty="0" err="1" smtClean="0"/>
              <a:t>được</a:t>
            </a:r>
            <a:r>
              <a:rPr lang="en-US" sz="2200" dirty="0" smtClean="0"/>
              <a:t> </a:t>
            </a:r>
            <a:r>
              <a:rPr lang="en-US" sz="2200" dirty="0" err="1" smtClean="0"/>
              <a:t>điều</a:t>
            </a:r>
            <a:r>
              <a:rPr lang="en-US" sz="2200" dirty="0" smtClean="0"/>
              <a:t> </a:t>
            </a:r>
            <a:r>
              <a:rPr lang="en-US" sz="2200" dirty="0" err="1" smtClean="0"/>
              <a:t>chỉnh</a:t>
            </a:r>
            <a:r>
              <a:rPr lang="en-US" sz="2200" dirty="0" smtClean="0"/>
              <a:t> </a:t>
            </a:r>
            <a:r>
              <a:rPr lang="en-US" sz="2200" dirty="0" err="1" smtClean="0"/>
              <a:t>là</a:t>
            </a:r>
            <a:r>
              <a:rPr lang="en-US" sz="2200" dirty="0" smtClean="0"/>
              <a:t> </a:t>
            </a:r>
            <a:r>
              <a:rPr lang="en-US" sz="2200" dirty="0" err="1" smtClean="0"/>
              <a:t>lưu</a:t>
            </a:r>
            <a:r>
              <a:rPr lang="en-US" sz="2200" dirty="0" smtClean="0"/>
              <a:t> </a:t>
            </a:r>
            <a:r>
              <a:rPr lang="en-US" sz="2200" dirty="0" err="1" smtClean="0"/>
              <a:t>lượng</a:t>
            </a:r>
            <a:r>
              <a:rPr lang="en-US" sz="2200" dirty="0" smtClean="0"/>
              <a:t> </a:t>
            </a:r>
            <a:r>
              <a:rPr lang="en-US" sz="2200" dirty="0" err="1" smtClean="0"/>
              <a:t>dòng</a:t>
            </a:r>
            <a:r>
              <a:rPr lang="en-US" sz="2200" dirty="0" smtClean="0"/>
              <a:t> </a:t>
            </a:r>
            <a:r>
              <a:rPr lang="en-US" sz="2200" dirty="0" err="1" smtClean="0"/>
              <a:t>hơi</a:t>
            </a:r>
            <a:r>
              <a:rPr lang="en-US" sz="2200" dirty="0" smtClean="0"/>
              <a:t>, </a:t>
            </a:r>
            <a:r>
              <a:rPr lang="en-US" sz="2200" dirty="0" err="1" smtClean="0"/>
              <a:t>lưu</a:t>
            </a:r>
            <a:r>
              <a:rPr lang="en-US" sz="2200" dirty="0" smtClean="0"/>
              <a:t> </a:t>
            </a:r>
            <a:r>
              <a:rPr lang="en-US" sz="2200" dirty="0" err="1" smtClean="0"/>
              <a:t>lượng</a:t>
            </a:r>
            <a:r>
              <a:rPr lang="en-US" sz="2200" dirty="0" smtClean="0"/>
              <a:t> </a:t>
            </a:r>
            <a:r>
              <a:rPr lang="en-US" sz="2200" dirty="0" err="1" smtClean="0"/>
              <a:t>hơi</a:t>
            </a:r>
            <a:r>
              <a:rPr lang="en-US" sz="2200" dirty="0" smtClean="0"/>
              <a:t> </a:t>
            </a:r>
            <a:r>
              <a:rPr lang="en-US" sz="2200" dirty="0" err="1" smtClean="0"/>
              <a:t>nước</a:t>
            </a:r>
            <a:r>
              <a:rPr lang="en-US" sz="2200" dirty="0" smtClean="0"/>
              <a:t>, </a:t>
            </a:r>
            <a:r>
              <a:rPr lang="en-US" sz="2200" dirty="0" err="1" smtClean="0"/>
              <a:t>lưu</a:t>
            </a:r>
            <a:r>
              <a:rPr lang="en-US" sz="2200" dirty="0" smtClean="0"/>
              <a:t> </a:t>
            </a:r>
            <a:r>
              <a:rPr lang="en-US" sz="2200" dirty="0" err="1" smtClean="0"/>
              <a:t>lượng</a:t>
            </a:r>
            <a:r>
              <a:rPr lang="en-US" sz="2200" dirty="0" smtClean="0"/>
              <a:t> </a:t>
            </a:r>
            <a:r>
              <a:rPr lang="en-US" sz="2200" dirty="0" err="1" smtClean="0"/>
              <a:t>dòng</a:t>
            </a:r>
            <a:r>
              <a:rPr lang="en-US" sz="2200" dirty="0" smtClean="0"/>
              <a:t> </a:t>
            </a:r>
            <a:r>
              <a:rPr lang="en-US" sz="2200" dirty="0" err="1" smtClean="0"/>
              <a:t>sản</a:t>
            </a:r>
            <a:r>
              <a:rPr lang="en-US" sz="2200" dirty="0" smtClean="0"/>
              <a:t> </a:t>
            </a:r>
            <a:r>
              <a:rPr lang="en-US" sz="2200" dirty="0" err="1" smtClean="0"/>
              <a:t>phẩm</a:t>
            </a:r>
            <a:r>
              <a:rPr lang="en-US" sz="2200" dirty="0" smtClean="0"/>
              <a:t>. </a:t>
            </a:r>
            <a:r>
              <a:rPr lang="en-US" sz="2200" dirty="0" err="1" smtClean="0"/>
              <a:t>Các</a:t>
            </a:r>
            <a:r>
              <a:rPr lang="en-US" sz="2200" dirty="0" smtClean="0"/>
              <a:t> </a:t>
            </a:r>
            <a:r>
              <a:rPr lang="en-US" sz="2200" dirty="0" err="1" smtClean="0"/>
              <a:t>yếu</a:t>
            </a:r>
            <a:r>
              <a:rPr lang="en-US" sz="2200" dirty="0" smtClean="0"/>
              <a:t> </a:t>
            </a:r>
            <a:r>
              <a:rPr lang="en-US" sz="2200" dirty="0" err="1" smtClean="0"/>
              <a:t>tố</a:t>
            </a:r>
            <a:r>
              <a:rPr lang="en-US" sz="2200" dirty="0" smtClean="0"/>
              <a:t> </a:t>
            </a:r>
            <a:r>
              <a:rPr lang="en-US" sz="2200" dirty="0" err="1" smtClean="0"/>
              <a:t>gây</a:t>
            </a:r>
            <a:r>
              <a:rPr lang="en-US" sz="2200" dirty="0" smtClean="0"/>
              <a:t> </a:t>
            </a:r>
            <a:r>
              <a:rPr lang="en-US" sz="2200" dirty="0" err="1" smtClean="0"/>
              <a:t>nhiễu</a:t>
            </a:r>
            <a:r>
              <a:rPr lang="en-US" sz="2200" dirty="0" smtClean="0"/>
              <a:t> (</a:t>
            </a:r>
            <a:r>
              <a:rPr lang="en-US" sz="2200" dirty="0" err="1" smtClean="0"/>
              <a:t>yếu</a:t>
            </a:r>
            <a:r>
              <a:rPr lang="en-US" sz="2200" dirty="0" smtClean="0"/>
              <a:t> </a:t>
            </a:r>
            <a:r>
              <a:rPr lang="en-US" sz="2200" dirty="0" err="1" smtClean="0"/>
              <a:t>tố</a:t>
            </a:r>
            <a:r>
              <a:rPr lang="en-US" sz="2200" dirty="0" smtClean="0"/>
              <a:t> </a:t>
            </a:r>
            <a:r>
              <a:rPr lang="en-US" sz="2200" dirty="0" err="1" smtClean="0"/>
              <a:t>thay</a:t>
            </a:r>
            <a:r>
              <a:rPr lang="en-US" sz="2200" dirty="0" smtClean="0"/>
              <a:t> </a:t>
            </a:r>
            <a:r>
              <a:rPr lang="en-US" sz="2200" dirty="0" err="1" smtClean="0"/>
              <a:t>đổi</a:t>
            </a:r>
            <a:r>
              <a:rPr lang="en-US" sz="2200" dirty="0" smtClean="0"/>
              <a:t>) </a:t>
            </a:r>
            <a:r>
              <a:rPr lang="en-US" sz="2200" dirty="0" err="1" smtClean="0"/>
              <a:t>là</a:t>
            </a:r>
            <a:r>
              <a:rPr lang="en-US" sz="2200" dirty="0" smtClean="0"/>
              <a:t> </a:t>
            </a:r>
            <a:r>
              <a:rPr lang="en-US" sz="2200" dirty="0" err="1" smtClean="0"/>
              <a:t>lưu</a:t>
            </a:r>
            <a:r>
              <a:rPr lang="en-US" sz="2200" dirty="0" smtClean="0"/>
              <a:t> </a:t>
            </a:r>
            <a:r>
              <a:rPr lang="en-US" sz="2200" dirty="0" err="1" smtClean="0"/>
              <a:t>lượng</a:t>
            </a:r>
            <a:r>
              <a:rPr lang="en-US" sz="2200" dirty="0" smtClean="0"/>
              <a:t> </a:t>
            </a:r>
            <a:r>
              <a:rPr lang="en-US" sz="2200" dirty="0" err="1" smtClean="0"/>
              <a:t>và</a:t>
            </a:r>
            <a:r>
              <a:rPr lang="en-US" sz="2200" dirty="0" smtClean="0"/>
              <a:t> </a:t>
            </a:r>
            <a:r>
              <a:rPr lang="en-US" sz="2200" dirty="0" err="1" smtClean="0"/>
              <a:t>thành</a:t>
            </a:r>
            <a:r>
              <a:rPr lang="en-US" sz="2200" dirty="0" smtClean="0"/>
              <a:t> </a:t>
            </a:r>
            <a:r>
              <a:rPr lang="en-US" sz="2200" dirty="0" err="1" smtClean="0"/>
              <a:t>phần</a:t>
            </a:r>
            <a:r>
              <a:rPr lang="en-US" sz="2200" dirty="0" smtClean="0"/>
              <a:t> </a:t>
            </a:r>
            <a:r>
              <a:rPr lang="en-US" sz="2200" dirty="0" err="1" smtClean="0"/>
              <a:t>dòng</a:t>
            </a:r>
            <a:r>
              <a:rPr lang="en-US" sz="2200" dirty="0" smtClean="0"/>
              <a:t> </a:t>
            </a:r>
            <a:r>
              <a:rPr lang="en-US" sz="2200" dirty="0" err="1" smtClean="0"/>
              <a:t>nhập</a:t>
            </a:r>
            <a:r>
              <a:rPr lang="en-US" sz="2200" dirty="0" smtClean="0"/>
              <a:t> </a:t>
            </a:r>
            <a:r>
              <a:rPr lang="en-US" sz="2200" dirty="0" err="1" smtClean="0"/>
              <a:t>liệu</a:t>
            </a:r>
            <a:r>
              <a:rPr lang="en-US" sz="2200" dirty="0" smtClean="0"/>
              <a:t>. </a:t>
            </a:r>
            <a:r>
              <a:rPr lang="en-US" sz="2200" dirty="0" err="1" smtClean="0"/>
              <a:t>Giả</a:t>
            </a:r>
            <a:r>
              <a:rPr lang="en-US" sz="2200" dirty="0" smtClean="0"/>
              <a:t> </a:t>
            </a:r>
            <a:r>
              <a:rPr lang="en-US" sz="2200" dirty="0" err="1" smtClean="0"/>
              <a:t>sử</a:t>
            </a:r>
            <a:r>
              <a:rPr lang="en-US" sz="2200" dirty="0" smtClean="0"/>
              <a:t> </a:t>
            </a:r>
            <a:r>
              <a:rPr lang="en-US" sz="2200" dirty="0" err="1" smtClean="0"/>
              <a:t>thành</a:t>
            </a:r>
            <a:r>
              <a:rPr lang="en-US" sz="2200" dirty="0" smtClean="0"/>
              <a:t> </a:t>
            </a:r>
            <a:r>
              <a:rPr lang="en-US" sz="2200" dirty="0" err="1" smtClean="0"/>
              <a:t>phần</a:t>
            </a:r>
            <a:r>
              <a:rPr lang="en-US" sz="2200" dirty="0" smtClean="0"/>
              <a:t> </a:t>
            </a:r>
            <a:r>
              <a:rPr lang="en-US" sz="2200" dirty="0" err="1" smtClean="0"/>
              <a:t>dòng</a:t>
            </a:r>
            <a:r>
              <a:rPr lang="en-US" sz="2200" dirty="0" smtClean="0"/>
              <a:t> </a:t>
            </a:r>
            <a:r>
              <a:rPr lang="en-US" sz="2200" dirty="0" err="1" smtClean="0"/>
              <a:t>sản</a:t>
            </a:r>
            <a:r>
              <a:rPr lang="en-US" sz="2200" dirty="0" smtClean="0"/>
              <a:t> </a:t>
            </a:r>
            <a:r>
              <a:rPr lang="en-US" sz="2200" dirty="0" err="1" smtClean="0"/>
              <a:t>phẩm</a:t>
            </a:r>
            <a:r>
              <a:rPr lang="en-US" sz="2200" dirty="0" smtClean="0"/>
              <a:t> </a:t>
            </a:r>
            <a:r>
              <a:rPr lang="en-US" sz="2200" dirty="0" err="1" smtClean="0"/>
              <a:t>có</a:t>
            </a:r>
            <a:r>
              <a:rPr lang="en-US" sz="2200" dirty="0" smtClean="0"/>
              <a:t> </a:t>
            </a:r>
            <a:r>
              <a:rPr lang="en-US" sz="2200" dirty="0" err="1" smtClean="0"/>
              <a:t>thể</a:t>
            </a:r>
            <a:r>
              <a:rPr lang="en-US" sz="2200" dirty="0" smtClean="0"/>
              <a:t> </a:t>
            </a:r>
            <a:r>
              <a:rPr lang="en-US" sz="2200" dirty="0" err="1" smtClean="0"/>
              <a:t>được</a:t>
            </a:r>
            <a:r>
              <a:rPr lang="en-US" sz="2200" dirty="0" smtClean="0"/>
              <a:t> </a:t>
            </a:r>
            <a:r>
              <a:rPr lang="en-US" sz="2200" dirty="0" err="1" smtClean="0"/>
              <a:t>đo</a:t>
            </a:r>
            <a:r>
              <a:rPr lang="en-US" sz="2200" dirty="0" smtClean="0"/>
              <a:t> </a:t>
            </a:r>
            <a:r>
              <a:rPr lang="en-US" sz="2200" dirty="0" err="1" smtClean="0"/>
              <a:t>lường</a:t>
            </a:r>
            <a:r>
              <a:rPr lang="en-US" sz="2200" dirty="0" smtClean="0"/>
              <a:t> </a:t>
            </a:r>
            <a:r>
              <a:rPr lang="en-US" sz="2200" dirty="0" err="1" smtClean="0"/>
              <a:t>với</a:t>
            </a:r>
            <a:r>
              <a:rPr lang="en-US" sz="2200" dirty="0" smtClean="0"/>
              <a:t> </a:t>
            </a:r>
            <a:r>
              <a:rPr lang="en-US" sz="2200" dirty="0" err="1" smtClean="0"/>
              <a:t>thời</a:t>
            </a:r>
            <a:r>
              <a:rPr lang="en-US" sz="2200" dirty="0" smtClean="0"/>
              <a:t> </a:t>
            </a:r>
            <a:r>
              <a:rPr lang="en-US" sz="2200" dirty="0" err="1" smtClean="0"/>
              <a:t>gian</a:t>
            </a:r>
            <a:r>
              <a:rPr lang="en-US" sz="2200" dirty="0" smtClean="0"/>
              <a:t> </a:t>
            </a:r>
            <a:r>
              <a:rPr lang="en-US" sz="2200" dirty="0" err="1" smtClean="0"/>
              <a:t>có</a:t>
            </a:r>
            <a:r>
              <a:rPr lang="en-US" sz="2200" dirty="0" smtClean="0"/>
              <a:t> </a:t>
            </a:r>
            <a:r>
              <a:rPr lang="en-US" sz="2200" dirty="0" err="1" smtClean="0"/>
              <a:t>kết</a:t>
            </a:r>
            <a:r>
              <a:rPr lang="en-US" sz="2200" dirty="0" smtClean="0"/>
              <a:t> </a:t>
            </a:r>
            <a:r>
              <a:rPr lang="en-US" sz="2200" dirty="0" err="1" smtClean="0"/>
              <a:t>quả</a:t>
            </a:r>
            <a:r>
              <a:rPr lang="en-US" sz="2200" dirty="0" smtClean="0"/>
              <a:t> </a:t>
            </a:r>
            <a:r>
              <a:rPr lang="en-US" sz="2200" dirty="0" err="1" smtClean="0"/>
              <a:t>nhanh</a:t>
            </a:r>
            <a:r>
              <a:rPr lang="en-US" sz="2200" dirty="0" smtClean="0"/>
              <a:t>. </a:t>
            </a:r>
            <a:r>
              <a:rPr lang="en-US" sz="2200" dirty="0" err="1" smtClean="0"/>
              <a:t>Thiết</a:t>
            </a:r>
            <a:r>
              <a:rPr lang="en-US" sz="2200" dirty="0" smtClean="0"/>
              <a:t> </a:t>
            </a:r>
            <a:r>
              <a:rPr lang="en-US" sz="2200" dirty="0" err="1" smtClean="0"/>
              <a:t>kế</a:t>
            </a:r>
            <a:r>
              <a:rPr lang="en-US" sz="2200" dirty="0" smtClean="0"/>
              <a:t> </a:t>
            </a:r>
            <a:r>
              <a:rPr lang="en-US" sz="2200" dirty="0" err="1" smtClean="0"/>
              <a:t>hệ</a:t>
            </a:r>
            <a:r>
              <a:rPr lang="en-US" sz="2200" dirty="0" smtClean="0"/>
              <a:t> </a:t>
            </a:r>
            <a:r>
              <a:rPr lang="en-US" sz="2200" dirty="0" err="1" smtClean="0"/>
              <a:t>thống</a:t>
            </a:r>
            <a:r>
              <a:rPr lang="en-US" sz="2200" dirty="0" smtClean="0"/>
              <a:t> </a:t>
            </a:r>
            <a:r>
              <a:rPr lang="en-US" sz="2200" dirty="0" err="1" smtClean="0"/>
              <a:t>điều</a:t>
            </a:r>
            <a:r>
              <a:rPr lang="en-US" sz="2200" dirty="0" smtClean="0"/>
              <a:t> </a:t>
            </a:r>
            <a:r>
              <a:rPr lang="en-US" sz="2200" dirty="0" err="1" smtClean="0"/>
              <a:t>khiển</a:t>
            </a:r>
            <a:r>
              <a:rPr lang="en-US" sz="2200" dirty="0" smtClean="0"/>
              <a:t> </a:t>
            </a:r>
            <a:r>
              <a:rPr lang="en-US" sz="2200" dirty="0" err="1" smtClean="0"/>
              <a:t>cho</a:t>
            </a:r>
            <a:r>
              <a:rPr lang="en-US" sz="2200" dirty="0" smtClean="0"/>
              <a:t> </a:t>
            </a:r>
            <a:r>
              <a:rPr lang="en-US" sz="2200" dirty="0" err="1" smtClean="0"/>
              <a:t>thiết</a:t>
            </a:r>
            <a:r>
              <a:rPr lang="en-US" sz="2200" dirty="0" smtClean="0"/>
              <a:t> </a:t>
            </a:r>
            <a:r>
              <a:rPr lang="en-US" sz="2200" dirty="0" err="1" smtClean="0"/>
              <a:t>bị</a:t>
            </a:r>
            <a:r>
              <a:rPr lang="en-US" sz="2200" dirty="0" smtClean="0"/>
              <a:t> </a:t>
            </a:r>
            <a:r>
              <a:rPr lang="en-US" sz="2200" dirty="0" err="1" smtClean="0"/>
              <a:t>này</a:t>
            </a:r>
            <a:r>
              <a:rPr lang="en-US" sz="2200" dirty="0" smtClean="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35140590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" y="762000"/>
            <a:ext cx="8458200" cy="1133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: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104851"/>
            <a:ext cx="8153400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dirty="0" err="1" smtClean="0"/>
              <a:t>Xác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 </a:t>
            </a:r>
            <a:r>
              <a:rPr lang="en-US" dirty="0" err="1" smtClean="0"/>
              <a:t>bậc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do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/>
              <a:t>3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68036" y="3200400"/>
            <a:ext cx="6061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3, 4, 5 ở slide </a:t>
            </a:r>
            <a:r>
              <a:rPr lang="en-US" dirty="0" err="1" smtClean="0"/>
              <a:t>sau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0565434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685800"/>
            <a:ext cx="8229600" cy="575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Vì</a:t>
            </a:r>
            <a:r>
              <a:rPr lang="en-US" dirty="0"/>
              <a:t> dung </a:t>
            </a:r>
            <a:r>
              <a:rPr lang="en-US" dirty="0" err="1"/>
              <a:t>môi</a:t>
            </a:r>
            <a:r>
              <a:rPr lang="en-US" dirty="0"/>
              <a:t> D bay </a:t>
            </a:r>
            <a:r>
              <a:rPr lang="en-US" dirty="0" err="1"/>
              <a:t>hơi</a:t>
            </a:r>
            <a:r>
              <a:rPr lang="en-US" dirty="0"/>
              <a:t> ở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/>
              <a:t>đổi</a:t>
            </a:r>
            <a:r>
              <a:rPr lang="en-US" dirty="0"/>
              <a:t> (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), </a:t>
            </a:r>
            <a:r>
              <a:rPr lang="en-US" dirty="0" err="1"/>
              <a:t>vòng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 smtClean="0"/>
              <a:t>thiết</a:t>
            </a:r>
            <a:endParaRPr lang="en-US" dirty="0" smtClean="0"/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Vì</a:t>
            </a:r>
            <a:r>
              <a:rPr lang="en-US" dirty="0" smtClean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lường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 smtClean="0"/>
              <a:t>nhanh</a:t>
            </a:r>
            <a:r>
              <a:rPr lang="en-US" dirty="0" smtClean="0"/>
              <a:t>, </a:t>
            </a:r>
            <a:r>
              <a:rPr lang="en-US" dirty="0" err="1" smtClean="0"/>
              <a:t>chúng</a:t>
            </a:r>
            <a:r>
              <a:rPr lang="en-US" dirty="0" smtClean="0"/>
              <a:t> ta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lập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 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(</a:t>
            </a:r>
            <a:r>
              <a:rPr lang="en-US" dirty="0" err="1" smtClean="0"/>
              <a:t>x</a:t>
            </a:r>
            <a:r>
              <a:rPr lang="en-US" baseline="-25000" dirty="0" err="1" smtClean="0"/>
              <a:t>B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yêu</a:t>
            </a:r>
            <a:r>
              <a:rPr lang="en-US" dirty="0" smtClean="0"/>
              <a:t> </a:t>
            </a:r>
            <a:r>
              <a:rPr lang="en-US" dirty="0" err="1" smtClean="0"/>
              <a:t>cầu</a:t>
            </a:r>
            <a:r>
              <a:rPr lang="en-US" dirty="0" smtClean="0"/>
              <a:t>), 1 </a:t>
            </a:r>
            <a:r>
              <a:rPr lang="en-US" dirty="0" err="1" smtClean="0"/>
              <a:t>lượng</a:t>
            </a:r>
            <a:r>
              <a:rPr lang="en-US" dirty="0" smtClean="0"/>
              <a:t> dung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phải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endParaRPr lang="en-US" dirty="0" smtClean="0"/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 smtClean="0"/>
              <a:t>Ở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 (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)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giữ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</a:t>
            </a:r>
            <a:r>
              <a:rPr lang="en-US" dirty="0" err="1" smtClean="0"/>
              <a:t>lượng</a:t>
            </a:r>
            <a:r>
              <a:rPr lang="en-US" dirty="0" smtClean="0"/>
              <a:t> dung </a:t>
            </a:r>
            <a:r>
              <a:rPr lang="en-US" dirty="0" err="1" smtClean="0"/>
              <a:t>môi</a:t>
            </a:r>
            <a:r>
              <a:rPr lang="en-US" dirty="0" smtClean="0"/>
              <a:t> bay </a:t>
            </a:r>
            <a:r>
              <a:rPr lang="en-US" dirty="0" err="1" smtClean="0"/>
              <a:t>hơi</a:t>
            </a:r>
            <a:r>
              <a:rPr lang="en-US" dirty="0" smtClean="0"/>
              <a:t> (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khoảng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) </a:t>
            </a:r>
            <a:r>
              <a:rPr lang="en-US" dirty="0" err="1" smtClean="0"/>
              <a:t>phụ</a:t>
            </a:r>
            <a:r>
              <a:rPr lang="en-US" dirty="0" smtClean="0"/>
              <a:t> </a:t>
            </a:r>
            <a:r>
              <a:rPr lang="en-US" dirty="0" err="1" smtClean="0"/>
              <a:t>thuộc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cấp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endParaRPr lang="en-US" dirty="0" smtClean="0"/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 smtClean="0"/>
              <a:t>án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vòng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 smtClean="0"/>
              <a:t>phẩm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0863419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33400"/>
            <a:ext cx="8382000" cy="3903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 smtClean="0"/>
              <a:t>,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: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: </a:t>
            </a:r>
            <a:r>
              <a:rPr lang="en-US" dirty="0" err="1" smtClean="0"/>
              <a:t>gắn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van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endParaRPr lang="en-US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: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454585"/>
            <a:ext cx="8229600" cy="9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cân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chất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 smtClean="0"/>
              <a:t>: N/A</a:t>
            </a:r>
            <a:endParaRPr lang="en-US" dirty="0"/>
          </a:p>
          <a:p>
            <a:pPr marL="457200" indent="-457200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từng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: N/A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9527" y="5638800"/>
            <a:ext cx="6061364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bước</a:t>
            </a:r>
            <a:r>
              <a:rPr lang="en-US" dirty="0" smtClean="0"/>
              <a:t> 8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ở slide </a:t>
            </a:r>
            <a:r>
              <a:rPr lang="en-US" dirty="0" err="1" smtClean="0"/>
              <a:t>sau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4534134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89670"/>
            <a:ext cx="5850732" cy="609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71470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685800"/>
            <a:ext cx="82296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9"/>
            </a:pP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, </a:t>
            </a:r>
            <a:r>
              <a:rPr lang="en-US" dirty="0" err="1" smtClean="0"/>
              <a:t>cải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 </a:t>
            </a:r>
            <a:r>
              <a:rPr lang="en-US" dirty="0" err="1" smtClean="0"/>
              <a:t>đặc</a:t>
            </a:r>
            <a:r>
              <a:rPr lang="en-US" dirty="0" smtClean="0"/>
              <a:t> </a:t>
            </a: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(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/>
              <a:t>): </a:t>
            </a:r>
            <a:r>
              <a:rPr lang="en-US" dirty="0" err="1" smtClean="0"/>
              <a:t>phương</a:t>
            </a:r>
            <a:r>
              <a:rPr lang="en-US" dirty="0" smtClean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vừa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bày</a:t>
            </a:r>
            <a:r>
              <a:rPr lang="en-US" dirty="0" smtClean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feedforward control,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(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)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, </a:t>
            </a:r>
            <a:r>
              <a:rPr lang="en-US" dirty="0" err="1"/>
              <a:t>ví</a:t>
            </a:r>
            <a:r>
              <a:rPr lang="en-US" dirty="0"/>
              <a:t> </a:t>
            </a:r>
            <a:r>
              <a:rPr lang="en-US" dirty="0" err="1"/>
              <a:t>dụ</a:t>
            </a:r>
            <a:r>
              <a:rPr lang="en-US" dirty="0"/>
              <a:t>: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hơi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 smtClean="0"/>
              <a:t>lên</a:t>
            </a:r>
            <a:r>
              <a:rPr lang="en-US" dirty="0" smtClean="0"/>
              <a:t>.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vậy</a:t>
            </a:r>
            <a:r>
              <a:rPr lang="en-US" dirty="0" smtClean="0"/>
              <a:t> ta </a:t>
            </a:r>
            <a:r>
              <a:rPr lang="en-US" dirty="0" err="1" smtClean="0"/>
              <a:t>sử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combined feed forward/feedback control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hơi</a:t>
            </a:r>
            <a:r>
              <a:rPr lang="en-US" dirty="0" smtClean="0"/>
              <a:t> </a:t>
            </a:r>
            <a:r>
              <a:rPr lang="en-US" dirty="0" err="1" smtClean="0"/>
              <a:t>nước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0670055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09600" y="-7051"/>
            <a:ext cx="7924800" cy="523220"/>
          </a:xfrm>
          <a:prstGeom prst="rect">
            <a:avLst/>
          </a:prstGeom>
          <a:solidFill>
            <a:srgbClr val="FFFFCC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Thiết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kế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hệ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thống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điều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khiển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dụ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minh </a:t>
            </a:r>
            <a:r>
              <a:rPr lang="en-US" sz="2800" b="1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họa</a:t>
            </a:r>
            <a:r>
              <a:rPr lang="en-US" sz="28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</a:t>
            </a:r>
            <a:endParaRPr lang="en-US" sz="2800" b="1" u="sng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609600"/>
            <a:ext cx="5791200" cy="6130611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3886200" y="5181600"/>
            <a:ext cx="304800" cy="3048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</a:rPr>
              <a:t>FT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848100" y="4572000"/>
            <a:ext cx="381000" cy="304800"/>
          </a:xfrm>
          <a:prstGeom prst="ellipse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新細明體" pitchFamily="18" charset="-120"/>
              </a:rPr>
              <a:t>FFC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229100" y="2895600"/>
            <a:ext cx="419100" cy="381000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新細明體" pitchFamily="18" charset="-12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229100" y="2895600"/>
            <a:ext cx="4191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 flipV="1">
            <a:off x="4229100" y="2895600"/>
            <a:ext cx="4191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>
            <a:endCxn id="3" idx="4"/>
          </p:cNvCxnSpPr>
          <p:nvPr/>
        </p:nvCxnSpPr>
        <p:spPr bwMode="auto">
          <a:xfrm flipV="1">
            <a:off x="4038600" y="5486400"/>
            <a:ext cx="0" cy="15240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4038600" y="4876800"/>
            <a:ext cx="0" cy="30480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4038600" y="3048000"/>
            <a:ext cx="0" cy="152400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Arrow Connector 17"/>
          <p:cNvCxnSpPr>
            <a:endCxn id="4" idx="1"/>
          </p:cNvCxnSpPr>
          <p:nvPr/>
        </p:nvCxnSpPr>
        <p:spPr bwMode="auto">
          <a:xfrm>
            <a:off x="4038600" y="3048000"/>
            <a:ext cx="1905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70407" y="4493567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Feedforward controller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9" idx="3"/>
          </p:cNvCxnSpPr>
          <p:nvPr/>
        </p:nvCxnSpPr>
        <p:spPr bwMode="auto">
          <a:xfrm flipV="1">
            <a:off x="3098800" y="4724399"/>
            <a:ext cx="749300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762000" y="2133600"/>
            <a:ext cx="2002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 selector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2764471" y="2389451"/>
            <a:ext cx="1458279" cy="506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45831029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228600"/>
            <a:ext cx="81534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Việc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,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suất</a:t>
            </a:r>
            <a:r>
              <a:rPr lang="en-US" dirty="0" smtClean="0"/>
              <a:t>,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, </a:t>
            </a:r>
            <a:r>
              <a:rPr lang="en-US" dirty="0" err="1" smtClean="0"/>
              <a:t>mực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lỏng</a:t>
            </a:r>
            <a:r>
              <a:rPr lang="en-US" dirty="0" smtClean="0"/>
              <a:t>,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phần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) </a:t>
            </a:r>
            <a:r>
              <a:rPr lang="en-US" dirty="0" err="1" smtClean="0"/>
              <a:t>chệch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 / 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“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thường</a:t>
            </a:r>
            <a:r>
              <a:rPr lang="en-US" dirty="0" smtClean="0"/>
              <a:t>”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tượng</a:t>
            </a:r>
            <a:r>
              <a:rPr lang="en-US" dirty="0" smtClean="0"/>
              <a:t> </a:t>
            </a:r>
            <a:r>
              <a:rPr lang="en-US" dirty="0" err="1" smtClean="0"/>
              <a:t>phổ</a:t>
            </a:r>
            <a:r>
              <a:rPr lang="en-US" dirty="0" smtClean="0"/>
              <a:t> </a:t>
            </a:r>
            <a:r>
              <a:rPr lang="en-US" dirty="0" err="1" smtClean="0"/>
              <a:t>biến</a:t>
            </a:r>
            <a:r>
              <a:rPr lang="en-US" dirty="0" smtClean="0"/>
              <a:t> (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tránh</a:t>
            </a:r>
            <a:r>
              <a:rPr lang="en-US" dirty="0" smtClean="0"/>
              <a:t> </a:t>
            </a:r>
            <a:r>
              <a:rPr lang="en-US" dirty="0" err="1" smtClean="0"/>
              <a:t>khỏi</a:t>
            </a:r>
            <a:r>
              <a:rPr lang="en-US" dirty="0" smtClean="0"/>
              <a:t>).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do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xuất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“disturbances” (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). </a:t>
            </a:r>
            <a:r>
              <a:rPr lang="en-US" dirty="0" err="1" smtClean="0"/>
              <a:t>Nguồn</a:t>
            </a:r>
            <a:r>
              <a:rPr lang="en-US" dirty="0" smtClean="0"/>
              <a:t> </a:t>
            </a:r>
            <a:r>
              <a:rPr lang="en-US" dirty="0" err="1" smtClean="0"/>
              <a:t>gốc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“disturbances”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: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(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,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)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dòng</a:t>
            </a:r>
            <a:r>
              <a:rPr lang="en-US" dirty="0" smtClean="0"/>
              <a:t> </a:t>
            </a:r>
            <a:r>
              <a:rPr lang="en-US" dirty="0" err="1" smtClean="0"/>
              <a:t>nhập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môi</a:t>
            </a:r>
            <a:r>
              <a:rPr lang="en-US" dirty="0" smtClean="0"/>
              <a:t> </a:t>
            </a:r>
            <a:r>
              <a:rPr lang="en-US" dirty="0" err="1" smtClean="0"/>
              <a:t>trường</a:t>
            </a:r>
            <a:r>
              <a:rPr lang="en-US" dirty="0" smtClean="0"/>
              <a:t> </a:t>
            </a:r>
            <a:r>
              <a:rPr lang="en-US" dirty="0" err="1" smtClean="0"/>
              <a:t>xung</a:t>
            </a:r>
            <a:r>
              <a:rPr lang="en-US" dirty="0" smtClean="0"/>
              <a:t> </a:t>
            </a:r>
            <a:r>
              <a:rPr lang="en-US" dirty="0" err="1" smtClean="0"/>
              <a:t>quanh</a:t>
            </a:r>
            <a:r>
              <a:rPr lang="en-US" dirty="0" smtClean="0"/>
              <a:t> (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độ</a:t>
            </a:r>
            <a:r>
              <a:rPr lang="en-US" dirty="0" smtClean="0"/>
              <a:t>, </a:t>
            </a:r>
            <a:r>
              <a:rPr lang="en-US" dirty="0" err="1" smtClean="0"/>
              <a:t>độ</a:t>
            </a:r>
            <a:r>
              <a:rPr lang="en-US" dirty="0" smtClean="0"/>
              <a:t> </a:t>
            </a:r>
            <a:r>
              <a:rPr lang="en-US" dirty="0" err="1" smtClean="0"/>
              <a:t>ẩm</a:t>
            </a:r>
            <a:r>
              <a:rPr lang="en-US" dirty="0" smtClean="0"/>
              <a:t>,…)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hưởng</a:t>
            </a:r>
            <a:r>
              <a:rPr lang="en-US" dirty="0" smtClean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hiệu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(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,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dần</a:t>
            </a:r>
            <a:r>
              <a:rPr lang="en-US" dirty="0" smtClean="0"/>
              <a:t> do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bám</a:t>
            </a:r>
            <a:r>
              <a:rPr lang="en-US" dirty="0" smtClean="0"/>
              <a:t> </a:t>
            </a:r>
            <a:r>
              <a:rPr lang="en-US" dirty="0" err="1" smtClean="0"/>
              <a:t>bẩn</a:t>
            </a:r>
            <a:r>
              <a:rPr lang="en-US" dirty="0" smtClean="0"/>
              <a:t> </a:t>
            </a:r>
            <a:r>
              <a:rPr lang="en-US" dirty="0" err="1" smtClean="0"/>
              <a:t>bề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r>
              <a:rPr lang="en-US" dirty="0" smtClean="0"/>
              <a:t> </a:t>
            </a:r>
            <a:r>
              <a:rPr lang="en-US" dirty="0" err="1" smtClean="0"/>
              <a:t>truyền</a:t>
            </a:r>
            <a:r>
              <a:rPr lang="en-US" dirty="0" smtClean="0"/>
              <a:t> </a:t>
            </a:r>
            <a:r>
              <a:rPr lang="en-US" dirty="0" err="1" smtClean="0"/>
              <a:t>nhiệt</a:t>
            </a:r>
            <a:r>
              <a:rPr lang="en-US" dirty="0" smtClean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setpoint</a:t>
            </a:r>
            <a:r>
              <a:rPr lang="en-US" dirty="0" smtClean="0"/>
              <a:t> (</a:t>
            </a:r>
            <a:r>
              <a:rPr lang="en-US" dirty="0" err="1" smtClean="0"/>
              <a:t>giá</a:t>
            </a:r>
            <a:r>
              <a:rPr lang="en-US" dirty="0" smtClean="0"/>
              <a:t> </a:t>
            </a:r>
            <a:r>
              <a:rPr lang="en-US" dirty="0" err="1" smtClean="0"/>
              <a:t>trị</a:t>
            </a:r>
            <a:r>
              <a:rPr lang="en-US" dirty="0" smtClean="0"/>
              <a:t> </a:t>
            </a:r>
            <a:r>
              <a:rPr lang="en-US" dirty="0" err="1" smtClean="0"/>
              <a:t>mong</a:t>
            </a:r>
            <a:r>
              <a:rPr lang="en-US" dirty="0" smtClean="0"/>
              <a:t> </a:t>
            </a:r>
            <a:r>
              <a:rPr lang="en-US" dirty="0" err="1" smtClean="0"/>
              <a:t>muốn</a:t>
            </a:r>
            <a:r>
              <a:rPr lang="en-US" dirty="0" smtClean="0"/>
              <a:t>)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vài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err="1" smtClean="0"/>
              <a:t>nguyên</a:t>
            </a:r>
            <a:r>
              <a:rPr lang="en-US" dirty="0" smtClean="0"/>
              <a:t> </a:t>
            </a:r>
            <a:r>
              <a:rPr lang="en-US" dirty="0" err="1" smtClean="0"/>
              <a:t>nhân</a:t>
            </a:r>
            <a:r>
              <a:rPr lang="en-US" dirty="0" smtClean="0"/>
              <a:t>: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lưu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,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đổi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</a:t>
            </a:r>
            <a:r>
              <a:rPr lang="en-US" dirty="0" err="1" smtClean="0"/>
              <a:t>cố</a:t>
            </a:r>
            <a:r>
              <a:rPr lang="en-US" dirty="0" smtClean="0"/>
              <a:t> </a:t>
            </a:r>
            <a:r>
              <a:rPr lang="en-US" dirty="0" err="1" smtClean="0"/>
              <a:t>liên</a:t>
            </a:r>
            <a:r>
              <a:rPr lang="en-US" dirty="0" smtClean="0"/>
              <a:t> </a:t>
            </a:r>
            <a:r>
              <a:rPr lang="en-US" dirty="0" err="1" smtClean="0"/>
              <a:t>quan</a:t>
            </a:r>
            <a:r>
              <a:rPr lang="en-US" dirty="0" smtClean="0"/>
              <a:t> </a:t>
            </a:r>
            <a:r>
              <a:rPr lang="en-US" dirty="0" err="1" smtClean="0"/>
              <a:t>đến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bị</a:t>
            </a:r>
            <a:r>
              <a:rPr lang="en-US" dirty="0" smtClean="0"/>
              <a:t> </a:t>
            </a:r>
            <a:r>
              <a:rPr lang="en-US" dirty="0" err="1" smtClean="0"/>
              <a:t>hoặc</a:t>
            </a:r>
            <a:r>
              <a:rPr lang="en-US" dirty="0" smtClean="0"/>
              <a:t> </a:t>
            </a:r>
            <a:r>
              <a:rPr lang="en-US" dirty="0" err="1" smtClean="0"/>
              <a:t>lỗi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17354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41493"/>
            <a:ext cx="81534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đích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khiển</a:t>
            </a:r>
            <a:r>
              <a:rPr lang="en-US" dirty="0" smtClean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vệ</a:t>
            </a:r>
            <a:r>
              <a:rPr lang="en-US" dirty="0" smtClean="0"/>
              <a:t> an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(Basic Process Control System, alarm, Safety Instrumented System, </a:t>
            </a:r>
            <a:r>
              <a:rPr lang="en-US" dirty="0" err="1" smtClean="0"/>
              <a:t>và</a:t>
            </a:r>
            <a:r>
              <a:rPr lang="en-US" dirty="0" smtClean="0"/>
              <a:t> Relief)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loại</a:t>
            </a:r>
            <a:r>
              <a:rPr lang="en-US" dirty="0" smtClean="0"/>
              <a:t> </a:t>
            </a:r>
            <a:r>
              <a:rPr lang="en-US" dirty="0" err="1" smtClean="0"/>
              <a:t>bỏ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yếu</a:t>
            </a:r>
            <a:r>
              <a:rPr lang="en-US" dirty="0" smtClean="0"/>
              <a:t> </a:t>
            </a:r>
            <a:r>
              <a:rPr lang="en-US" dirty="0" err="1" smtClean="0"/>
              <a:t>tố</a:t>
            </a:r>
            <a:r>
              <a:rPr lang="en-US" dirty="0" smtClean="0"/>
              <a:t> </a:t>
            </a:r>
            <a:r>
              <a:rPr lang="en-US" dirty="0" err="1" smtClean="0"/>
              <a:t>gây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. </a:t>
            </a:r>
            <a:r>
              <a:rPr lang="en-US" dirty="0" err="1" smtClean="0"/>
              <a:t>Cụ</a:t>
            </a:r>
            <a:r>
              <a:rPr lang="en-US" dirty="0" smtClean="0"/>
              <a:t> </a:t>
            </a:r>
            <a:r>
              <a:rPr lang="en-US" dirty="0" err="1" smtClean="0"/>
              <a:t>thể</a:t>
            </a:r>
            <a:r>
              <a:rPr lang="en-US" dirty="0" smtClean="0"/>
              <a:t> </a:t>
            </a:r>
            <a:r>
              <a:rPr lang="en-US" dirty="0" err="1" smtClean="0"/>
              <a:t>hơn</a:t>
            </a:r>
            <a:r>
              <a:rPr lang="en-US" dirty="0" smtClean="0"/>
              <a:t>,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: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đảm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an </a:t>
            </a:r>
            <a:r>
              <a:rPr lang="en-US" dirty="0" err="1" smtClean="0"/>
              <a:t>toàn</a:t>
            </a:r>
            <a:r>
              <a:rPr lang="en-US" dirty="0" smtClean="0"/>
              <a:t>: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</a:t>
            </a:r>
            <a:r>
              <a:rPr lang="en-US" dirty="0" err="1" smtClean="0"/>
              <a:t>số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ngưỡng</a:t>
            </a:r>
            <a:r>
              <a:rPr lang="en-US" dirty="0" smtClean="0"/>
              <a:t> </a:t>
            </a:r>
            <a:r>
              <a:rPr lang="en-US" dirty="0" err="1" smtClean="0"/>
              <a:t>giới</a:t>
            </a:r>
            <a:r>
              <a:rPr lang="en-US" dirty="0" smtClean="0"/>
              <a:t> </a:t>
            </a:r>
            <a:r>
              <a:rPr lang="en-US" dirty="0" err="1" smtClean="0"/>
              <a:t>hạn</a:t>
            </a:r>
            <a:r>
              <a:rPr lang="en-US" dirty="0" smtClean="0"/>
              <a:t> an </a:t>
            </a:r>
            <a:r>
              <a:rPr lang="en-US" dirty="0" err="1" smtClean="0"/>
              <a:t>toàn</a:t>
            </a:r>
            <a:endParaRPr lang="en-US" dirty="0" smtClean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tiêu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chất</a:t>
            </a:r>
            <a:r>
              <a:rPr lang="en-US" dirty="0" smtClean="0"/>
              <a:t> </a:t>
            </a:r>
            <a:r>
              <a:rPr lang="en-US" dirty="0" err="1" smtClean="0"/>
              <a:t>lượng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đa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lợi</a:t>
            </a:r>
            <a:r>
              <a:rPr lang="en-US" dirty="0" smtClean="0"/>
              <a:t> </a:t>
            </a:r>
            <a:r>
              <a:rPr lang="en-US" dirty="0" err="1" smtClean="0"/>
              <a:t>ích</a:t>
            </a:r>
            <a:r>
              <a:rPr lang="en-US" dirty="0" smtClean="0"/>
              <a:t> </a:t>
            </a:r>
            <a:r>
              <a:rPr lang="en-US" dirty="0" err="1" smtClean="0"/>
              <a:t>kinh</a:t>
            </a:r>
            <a:r>
              <a:rPr lang="en-US" dirty="0" smtClean="0"/>
              <a:t> </a:t>
            </a:r>
            <a:r>
              <a:rPr lang="en-US" dirty="0" err="1" smtClean="0"/>
              <a:t>tế</a:t>
            </a:r>
            <a:r>
              <a:rPr lang="en-US" dirty="0" smtClean="0"/>
              <a:t>: </a:t>
            </a:r>
            <a:r>
              <a:rPr lang="en-US" dirty="0" err="1" smtClean="0"/>
              <a:t>giảm</a:t>
            </a:r>
            <a:r>
              <a:rPr lang="en-US" dirty="0" smtClean="0"/>
              <a:t> </a:t>
            </a:r>
            <a:r>
              <a:rPr lang="en-US" dirty="0" err="1" smtClean="0"/>
              <a:t>thiểu</a:t>
            </a:r>
            <a:r>
              <a:rPr lang="en-US" dirty="0" smtClean="0"/>
              <a:t> </a:t>
            </a:r>
            <a:r>
              <a:rPr lang="en-US" dirty="0" err="1" smtClean="0"/>
              <a:t>thời</a:t>
            </a:r>
            <a:r>
              <a:rPr lang="en-US" dirty="0" smtClean="0"/>
              <a:t> </a:t>
            </a:r>
            <a:r>
              <a:rPr lang="en-US" dirty="0" err="1" smtClean="0"/>
              <a:t>gian</a:t>
            </a:r>
            <a:r>
              <a:rPr lang="en-US" dirty="0" smtClean="0"/>
              <a:t> </a:t>
            </a:r>
            <a:r>
              <a:rPr lang="en-US" dirty="0" err="1" smtClean="0"/>
              <a:t>quy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ở </a:t>
            </a:r>
            <a:r>
              <a:rPr lang="en-US" dirty="0" err="1" smtClean="0"/>
              <a:t>điều</a:t>
            </a:r>
            <a:r>
              <a:rPr lang="en-US" dirty="0" smtClean="0"/>
              <a:t> </a:t>
            </a:r>
            <a:r>
              <a:rPr lang="en-US" dirty="0" err="1" smtClean="0"/>
              <a:t>kiện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</a:t>
            </a:r>
            <a:r>
              <a:rPr lang="en-US" dirty="0" err="1" smtClean="0"/>
              <a:t>tạo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chuẩn</a:t>
            </a:r>
            <a:r>
              <a:rPr lang="en-US" dirty="0" smtClean="0"/>
              <a:t>,…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 err="1" smtClean="0"/>
              <a:t>Tính</a:t>
            </a:r>
            <a:r>
              <a:rPr lang="en-US" dirty="0" smtClean="0"/>
              <a:t>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: </a:t>
            </a:r>
            <a:r>
              <a:rPr lang="en-US" dirty="0" err="1" smtClean="0"/>
              <a:t>nhà</a:t>
            </a:r>
            <a:r>
              <a:rPr lang="en-US" dirty="0" smtClean="0"/>
              <a:t> </a:t>
            </a:r>
            <a:r>
              <a:rPr lang="en-US" dirty="0" err="1" smtClean="0"/>
              <a:t>máy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r>
              <a:rPr lang="en-US" dirty="0" smtClean="0"/>
              <a:t> </a:t>
            </a:r>
            <a:r>
              <a:rPr lang="en-US" dirty="0" err="1" smtClean="0"/>
              <a:t>trơn</a:t>
            </a:r>
            <a:r>
              <a:rPr lang="en-US" dirty="0" smtClean="0"/>
              <a:t> </a:t>
            </a:r>
            <a:r>
              <a:rPr lang="en-US" dirty="0" err="1" smtClean="0"/>
              <a:t>tru</a:t>
            </a:r>
            <a:r>
              <a:rPr lang="en-US" dirty="0" smtClean="0"/>
              <a:t>, </a:t>
            </a:r>
            <a:r>
              <a:rPr lang="en-US" dirty="0" err="1" smtClean="0"/>
              <a:t>ổn</a:t>
            </a:r>
            <a:r>
              <a:rPr lang="en-US" dirty="0" smtClean="0"/>
              <a:t> </a:t>
            </a:r>
            <a:r>
              <a:rPr lang="en-US" dirty="0" err="1" smtClean="0"/>
              <a:t>định</a:t>
            </a:r>
            <a:r>
              <a:rPr lang="en-US" dirty="0" smtClean="0"/>
              <a:t>, </a:t>
            </a:r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sự</a:t>
            </a:r>
            <a:r>
              <a:rPr lang="en-US" dirty="0" smtClean="0"/>
              <a:t> can </a:t>
            </a:r>
            <a:r>
              <a:rPr lang="en-US" dirty="0" err="1" smtClean="0"/>
              <a:t>thiệp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vận</a:t>
            </a:r>
            <a:r>
              <a:rPr lang="en-US" dirty="0" smtClean="0"/>
              <a:t> </a:t>
            </a:r>
            <a:r>
              <a:rPr lang="en-US" dirty="0" err="1" smtClean="0"/>
              <a:t>hành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19841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預設簡報設計">
  <a:themeElements>
    <a:clrScheme name="預設簡報設計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CC"/>
        </a:lt1>
        <a:dk2>
          <a:srgbClr val="808000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17211</TotalTime>
  <Words>4855</Words>
  <Application>Microsoft Office PowerPoint</Application>
  <PresentationFormat>On-screen Show (4:3)</PresentationFormat>
  <Paragraphs>312</Paragraphs>
  <Slides>79</Slides>
  <Notes>76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HelveticaLTStd-Roman</vt:lpstr>
      <vt:lpstr>新細明體</vt:lpstr>
      <vt:lpstr>Times New Roman</vt:lpstr>
      <vt:lpstr>Wingdings</vt:lpstr>
      <vt:lpstr>預設簡報設計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無投影片標題</dc:title>
  <dc:creator>QuangNguyen</dc:creator>
  <cp:lastModifiedBy>Admin</cp:lastModifiedBy>
  <cp:revision>847</cp:revision>
  <cp:lastPrinted>1999-08-25T07:55:46Z</cp:lastPrinted>
  <dcterms:created xsi:type="dcterms:W3CDTF">1601-01-01T00:00:00Z</dcterms:created>
  <dcterms:modified xsi:type="dcterms:W3CDTF">2022-04-26T15:43:39Z</dcterms:modified>
</cp:coreProperties>
</file>